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7"/>
  </p:notesMasterIdLst>
  <p:sldIdLst>
    <p:sldId id="279" r:id="rId3"/>
    <p:sldId id="269" r:id="rId4"/>
    <p:sldId id="260" r:id="rId5"/>
    <p:sldId id="256" r:id="rId6"/>
    <p:sldId id="257" r:id="rId7"/>
    <p:sldId id="271" r:id="rId8"/>
    <p:sldId id="272" r:id="rId9"/>
    <p:sldId id="258" r:id="rId10"/>
    <p:sldId id="264" r:id="rId11"/>
    <p:sldId id="259" r:id="rId12"/>
    <p:sldId id="273" r:id="rId13"/>
    <p:sldId id="261" r:id="rId14"/>
    <p:sldId id="266" r:id="rId15"/>
    <p:sldId id="283" r:id="rId16"/>
    <p:sldId id="276" r:id="rId17"/>
    <p:sldId id="282" r:id="rId18"/>
    <p:sldId id="268" r:id="rId19"/>
    <p:sldId id="275" r:id="rId20"/>
    <p:sldId id="277" r:id="rId21"/>
    <p:sldId id="263" r:id="rId22"/>
    <p:sldId id="278" r:id="rId23"/>
    <p:sldId id="284" r:id="rId24"/>
    <p:sldId id="270" r:id="rId25"/>
    <p:sldId id="2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83"/>
    <p:restoredTop sz="94674"/>
  </p:normalViewPr>
  <p:slideViewPr>
    <p:cSldViewPr snapToGrid="0" snapToObjects="1">
      <p:cViewPr varScale="1">
        <p:scale>
          <a:sx n="78" d="100"/>
          <a:sy n="78" d="100"/>
        </p:scale>
        <p:origin x="200" y="11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829399-3EBA-764B-96BD-86D9325B912D}" type="datetimeFigureOut">
              <a:rPr lang="en-US" smtClean="0"/>
              <a:t>10/13/23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A89CD0-4C84-4F4B-A3AE-EE87FEF5DDE1}" type="slidenum">
              <a:rPr lang="en-US" smtClean="0"/>
              <a:t>‹#›</a:t>
            </a:fld>
            <a:endParaRPr lang="en-US"/>
          </a:p>
        </p:txBody>
      </p:sp>
    </p:spTree>
    <p:extLst>
      <p:ext uri="{BB962C8B-B14F-4D97-AF65-F5344CB8AC3E}">
        <p14:creationId xmlns:p14="http://schemas.microsoft.com/office/powerpoint/2010/main" val="1215886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 guidance slide ONLY please commence the presentation to students from slide no 7</a:t>
            </a:r>
            <a:endParaRPr lang="en-AU" dirty="0"/>
          </a:p>
        </p:txBody>
      </p:sp>
      <p:sp>
        <p:nvSpPr>
          <p:cNvPr id="4" name="Slide Number Placeholder 3"/>
          <p:cNvSpPr>
            <a:spLocks noGrp="1"/>
          </p:cNvSpPr>
          <p:nvPr>
            <p:ph type="sldNum" sz="quarter" idx="10"/>
          </p:nvPr>
        </p:nvSpPr>
        <p:spPr/>
        <p:txBody>
          <a:bodyPr/>
          <a:lstStyle/>
          <a:p>
            <a:fld id="{FCC780BE-455F-434B-B117-B268BC979B73}" type="slidenum">
              <a:rPr lang="en-AU" smtClean="0"/>
              <a:pPr/>
              <a:t>4</a:t>
            </a:fld>
            <a:endParaRPr lang="en-AU"/>
          </a:p>
        </p:txBody>
      </p:sp>
    </p:spTree>
    <p:extLst>
      <p:ext uri="{BB962C8B-B14F-4D97-AF65-F5344CB8AC3E}">
        <p14:creationId xmlns:p14="http://schemas.microsoft.com/office/powerpoint/2010/main" val="3517534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you have a map of your</a:t>
            </a:r>
            <a:r>
              <a:rPr lang="en-US" baseline="0" dirty="0"/>
              <a:t> facility please include in here if possible. </a:t>
            </a:r>
            <a:endParaRPr lang="en-US" dirty="0"/>
          </a:p>
        </p:txBody>
      </p:sp>
      <p:sp>
        <p:nvSpPr>
          <p:cNvPr id="4" name="Slide Number Placeholder 3"/>
          <p:cNvSpPr>
            <a:spLocks noGrp="1"/>
          </p:cNvSpPr>
          <p:nvPr>
            <p:ph type="sldNum" sz="quarter" idx="10"/>
          </p:nvPr>
        </p:nvSpPr>
        <p:spPr/>
        <p:txBody>
          <a:bodyPr/>
          <a:lstStyle/>
          <a:p>
            <a:fld id="{FCC780BE-455F-434B-B117-B268BC979B73}" type="slidenum">
              <a:rPr lang="en-AU" smtClean="0"/>
              <a:pPr/>
              <a:t>13</a:t>
            </a:fld>
            <a:endParaRPr lang="en-AU"/>
          </a:p>
        </p:txBody>
      </p:sp>
    </p:spTree>
    <p:extLst>
      <p:ext uri="{BB962C8B-B14F-4D97-AF65-F5344CB8AC3E}">
        <p14:creationId xmlns:p14="http://schemas.microsoft.com/office/powerpoint/2010/main" val="1979854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a:t>
            </a:r>
            <a:r>
              <a:rPr lang="en-US" baseline="0" dirty="0"/>
              <a:t> great time to speak to the students regarding when they might make contact- </a:t>
            </a:r>
            <a:endParaRPr lang="en-AU" dirty="0"/>
          </a:p>
        </p:txBody>
      </p:sp>
      <p:sp>
        <p:nvSpPr>
          <p:cNvPr id="4" name="Slide Number Placeholder 3"/>
          <p:cNvSpPr>
            <a:spLocks noGrp="1"/>
          </p:cNvSpPr>
          <p:nvPr>
            <p:ph type="sldNum" sz="quarter" idx="10"/>
          </p:nvPr>
        </p:nvSpPr>
        <p:spPr/>
        <p:txBody>
          <a:bodyPr/>
          <a:lstStyle/>
          <a:p>
            <a:fld id="{FCC780BE-455F-434B-B117-B268BC979B73}" type="slidenum">
              <a:rPr lang="en-AU" smtClean="0"/>
              <a:pPr/>
              <a:t>14</a:t>
            </a:fld>
            <a:endParaRPr lang="en-AU"/>
          </a:p>
        </p:txBody>
      </p:sp>
    </p:spTree>
    <p:extLst>
      <p:ext uri="{BB962C8B-B14F-4D97-AF65-F5344CB8AC3E}">
        <p14:creationId xmlns:p14="http://schemas.microsoft.com/office/powerpoint/2010/main" val="2562959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Please</a:t>
            </a:r>
            <a:r>
              <a:rPr lang="en-US" baseline="0" dirty="0"/>
              <a:t> advise student---</a:t>
            </a:r>
            <a:r>
              <a:rPr lang="en-AU" dirty="0"/>
              <a:t>If you have a specific request that was not previously advised please speak to me after orientation</a:t>
            </a:r>
            <a:endParaRPr lang="en-US" dirty="0"/>
          </a:p>
        </p:txBody>
      </p:sp>
      <p:sp>
        <p:nvSpPr>
          <p:cNvPr id="4" name="Slide Number Placeholder 3"/>
          <p:cNvSpPr>
            <a:spLocks noGrp="1"/>
          </p:cNvSpPr>
          <p:nvPr>
            <p:ph type="sldNum" sz="quarter" idx="10"/>
          </p:nvPr>
        </p:nvSpPr>
        <p:spPr/>
        <p:txBody>
          <a:bodyPr/>
          <a:lstStyle/>
          <a:p>
            <a:fld id="{FCC780BE-455F-434B-B117-B268BC979B73}" type="slidenum">
              <a:rPr lang="en-AU" smtClean="0"/>
              <a:pPr/>
              <a:t>15</a:t>
            </a:fld>
            <a:endParaRPr lang="en-AU"/>
          </a:p>
        </p:txBody>
      </p:sp>
    </p:spTree>
    <p:extLst>
      <p:ext uri="{BB962C8B-B14F-4D97-AF65-F5344CB8AC3E}">
        <p14:creationId xmlns:p14="http://schemas.microsoft.com/office/powerpoint/2010/main" val="718142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*Amend</a:t>
            </a:r>
            <a:r>
              <a:rPr lang="en-US" baseline="0" dirty="0"/>
              <a:t> as appropriate to your facility</a:t>
            </a:r>
            <a:endParaRPr lang="en-US" dirty="0"/>
          </a:p>
          <a:p>
            <a:r>
              <a:rPr lang="en-US" dirty="0"/>
              <a:t>Please go through evacuation</a:t>
            </a:r>
            <a:r>
              <a:rPr lang="en-US" baseline="0" dirty="0"/>
              <a:t> duress alarms fire safety that is specific to your facility NOW Please expand on the key points above as required</a:t>
            </a:r>
            <a:endParaRPr lang="en-US" dirty="0"/>
          </a:p>
        </p:txBody>
      </p:sp>
      <p:sp>
        <p:nvSpPr>
          <p:cNvPr id="4" name="Slide Number Placeholder 3"/>
          <p:cNvSpPr>
            <a:spLocks noGrp="1"/>
          </p:cNvSpPr>
          <p:nvPr>
            <p:ph type="sldNum" sz="quarter" idx="10"/>
          </p:nvPr>
        </p:nvSpPr>
        <p:spPr/>
        <p:txBody>
          <a:bodyPr/>
          <a:lstStyle/>
          <a:p>
            <a:fld id="{FCC780BE-455F-434B-B117-B268BC979B73}" type="slidenum">
              <a:rPr lang="en-AU" smtClean="0"/>
              <a:pPr/>
              <a:t>16</a:t>
            </a:fld>
            <a:endParaRPr lang="en-AU"/>
          </a:p>
        </p:txBody>
      </p:sp>
    </p:spTree>
    <p:extLst>
      <p:ext uri="{BB962C8B-B14F-4D97-AF65-F5344CB8AC3E}">
        <p14:creationId xmlns:p14="http://schemas.microsoft.com/office/powerpoint/2010/main" val="642460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C780BE-455F-434B-B117-B268BC979B73}" type="slidenum">
              <a:rPr lang="en-AU" smtClean="0"/>
              <a:pPr/>
              <a:t>17</a:t>
            </a:fld>
            <a:endParaRPr lang="en-AU"/>
          </a:p>
        </p:txBody>
      </p:sp>
    </p:spTree>
    <p:extLst>
      <p:ext uri="{BB962C8B-B14F-4D97-AF65-F5344CB8AC3E}">
        <p14:creationId xmlns:p14="http://schemas.microsoft.com/office/powerpoint/2010/main" val="3751982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points that you may</a:t>
            </a:r>
            <a:r>
              <a:rPr lang="en-US" baseline="0" dirty="0"/>
              <a:t> wish to expand on</a:t>
            </a:r>
            <a:endParaRPr lang="en-US" dirty="0"/>
          </a:p>
        </p:txBody>
      </p:sp>
      <p:sp>
        <p:nvSpPr>
          <p:cNvPr id="4" name="Slide Number Placeholder 3"/>
          <p:cNvSpPr>
            <a:spLocks noGrp="1"/>
          </p:cNvSpPr>
          <p:nvPr>
            <p:ph type="sldNum" sz="quarter" idx="10"/>
          </p:nvPr>
        </p:nvSpPr>
        <p:spPr/>
        <p:txBody>
          <a:bodyPr/>
          <a:lstStyle/>
          <a:p>
            <a:fld id="{FCC780BE-455F-434B-B117-B268BC979B73}" type="slidenum">
              <a:rPr lang="en-AU" smtClean="0"/>
              <a:pPr/>
              <a:t>18</a:t>
            </a:fld>
            <a:endParaRPr lang="en-AU"/>
          </a:p>
        </p:txBody>
      </p:sp>
    </p:spTree>
    <p:extLst>
      <p:ext uri="{BB962C8B-B14F-4D97-AF65-F5344CB8AC3E}">
        <p14:creationId xmlns:p14="http://schemas.microsoft.com/office/powerpoint/2010/main" val="3060230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a student you also have responsibilities that will assist to ensure you have the best placement experience possible please</a:t>
            </a:r>
            <a:r>
              <a:rPr lang="en-AU" baseline="0" dirty="0"/>
              <a:t> be aware of the following key points</a:t>
            </a:r>
          </a:p>
          <a:p>
            <a:r>
              <a:rPr lang="en-AU" baseline="0" dirty="0"/>
              <a:t>Expand and add as required. </a:t>
            </a:r>
            <a:r>
              <a:rPr lang="en-AU" dirty="0"/>
              <a:t> </a:t>
            </a:r>
          </a:p>
        </p:txBody>
      </p:sp>
      <p:sp>
        <p:nvSpPr>
          <p:cNvPr id="4" name="Slide Number Placeholder 3"/>
          <p:cNvSpPr>
            <a:spLocks noGrp="1"/>
          </p:cNvSpPr>
          <p:nvPr>
            <p:ph type="sldNum" sz="quarter" idx="10"/>
          </p:nvPr>
        </p:nvSpPr>
        <p:spPr/>
        <p:txBody>
          <a:bodyPr/>
          <a:lstStyle/>
          <a:p>
            <a:fld id="{FCC780BE-455F-434B-B117-B268BC979B73}" type="slidenum">
              <a:rPr lang="en-AU" smtClean="0"/>
              <a:pPr/>
              <a:t>19</a:t>
            </a:fld>
            <a:endParaRPr lang="en-AU"/>
          </a:p>
        </p:txBody>
      </p:sp>
    </p:spTree>
    <p:extLst>
      <p:ext uri="{BB962C8B-B14F-4D97-AF65-F5344CB8AC3E}">
        <p14:creationId xmlns:p14="http://schemas.microsoft.com/office/powerpoint/2010/main" val="3545745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code of conduct ?</a:t>
            </a:r>
          </a:p>
        </p:txBody>
      </p:sp>
      <p:sp>
        <p:nvSpPr>
          <p:cNvPr id="4" name="Slide Number Placeholder 3"/>
          <p:cNvSpPr>
            <a:spLocks noGrp="1"/>
          </p:cNvSpPr>
          <p:nvPr>
            <p:ph type="sldNum" sz="quarter" idx="10"/>
          </p:nvPr>
        </p:nvSpPr>
        <p:spPr/>
        <p:txBody>
          <a:bodyPr/>
          <a:lstStyle/>
          <a:p>
            <a:fld id="{FCC780BE-455F-434B-B117-B268BC979B73}" type="slidenum">
              <a:rPr lang="en-AU" smtClean="0"/>
              <a:pPr/>
              <a:t>20</a:t>
            </a:fld>
            <a:endParaRPr lang="en-AU"/>
          </a:p>
        </p:txBody>
      </p:sp>
    </p:spTree>
    <p:extLst>
      <p:ext uri="{BB962C8B-B14F-4D97-AF65-F5344CB8AC3E}">
        <p14:creationId xmlns:p14="http://schemas.microsoft.com/office/powerpoint/2010/main" val="3013943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Debriefing</a:t>
            </a:r>
            <a:r>
              <a:rPr lang="en-US" baseline="0" dirty="0"/>
              <a:t> does not have </a:t>
            </a:r>
            <a:r>
              <a:rPr lang="en-US" baseline="0"/>
              <a:t>to occur </a:t>
            </a:r>
            <a:r>
              <a:rPr lang="en-US" baseline="0" dirty="0"/>
              <a:t>daily.  Suggested weekly.  </a:t>
            </a:r>
            <a:endParaRPr lang="en-US" dirty="0"/>
          </a:p>
        </p:txBody>
      </p:sp>
      <p:sp>
        <p:nvSpPr>
          <p:cNvPr id="4" name="Slide Number Placeholder 3"/>
          <p:cNvSpPr>
            <a:spLocks noGrp="1"/>
          </p:cNvSpPr>
          <p:nvPr>
            <p:ph type="sldNum" sz="quarter" idx="10"/>
          </p:nvPr>
        </p:nvSpPr>
        <p:spPr/>
        <p:txBody>
          <a:bodyPr/>
          <a:lstStyle/>
          <a:p>
            <a:fld id="{FCC780BE-455F-434B-B117-B268BC979B73}" type="slidenum">
              <a:rPr lang="en-AU" smtClean="0"/>
              <a:pPr/>
              <a:t>22</a:t>
            </a:fld>
            <a:endParaRPr lang="en-AU"/>
          </a:p>
        </p:txBody>
      </p:sp>
    </p:spTree>
    <p:extLst>
      <p:ext uri="{BB962C8B-B14F-4D97-AF65-F5344CB8AC3E}">
        <p14:creationId xmlns:p14="http://schemas.microsoft.com/office/powerpoint/2010/main" val="2462921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Optional Slide</a:t>
            </a:r>
            <a:r>
              <a:rPr lang="en-US" baseline="0" dirty="0"/>
              <a:t> </a:t>
            </a:r>
            <a:endParaRPr lang="en-US" dirty="0"/>
          </a:p>
        </p:txBody>
      </p:sp>
      <p:sp>
        <p:nvSpPr>
          <p:cNvPr id="4" name="Slide Number Placeholder 3"/>
          <p:cNvSpPr>
            <a:spLocks noGrp="1"/>
          </p:cNvSpPr>
          <p:nvPr>
            <p:ph type="sldNum" sz="quarter" idx="10"/>
          </p:nvPr>
        </p:nvSpPr>
        <p:spPr/>
        <p:txBody>
          <a:bodyPr/>
          <a:lstStyle/>
          <a:p>
            <a:fld id="{FCC780BE-455F-434B-B117-B268BC979B73}" type="slidenum">
              <a:rPr lang="en-AU" smtClean="0"/>
              <a:pPr/>
              <a:t>23</a:t>
            </a:fld>
            <a:endParaRPr lang="en-AU"/>
          </a:p>
        </p:txBody>
      </p:sp>
    </p:spTree>
    <p:extLst>
      <p:ext uri="{BB962C8B-B14F-4D97-AF65-F5344CB8AC3E}">
        <p14:creationId xmlns:p14="http://schemas.microsoft.com/office/powerpoint/2010/main" val="685887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 guidance slide ONLY please commence the presentation to students from slide no 7</a:t>
            </a:r>
            <a:endParaRPr lang="en-AU" dirty="0"/>
          </a:p>
          <a:p>
            <a:endParaRPr lang="en-AU" dirty="0"/>
          </a:p>
        </p:txBody>
      </p:sp>
      <p:sp>
        <p:nvSpPr>
          <p:cNvPr id="4" name="Slide Number Placeholder 3"/>
          <p:cNvSpPr>
            <a:spLocks noGrp="1"/>
          </p:cNvSpPr>
          <p:nvPr>
            <p:ph type="sldNum" sz="quarter" idx="10"/>
          </p:nvPr>
        </p:nvSpPr>
        <p:spPr/>
        <p:txBody>
          <a:bodyPr/>
          <a:lstStyle/>
          <a:p>
            <a:fld id="{FCC780BE-455F-434B-B117-B268BC979B73}" type="slidenum">
              <a:rPr lang="en-AU" smtClean="0"/>
              <a:pPr/>
              <a:t>5</a:t>
            </a:fld>
            <a:endParaRPr lang="en-AU"/>
          </a:p>
        </p:txBody>
      </p:sp>
    </p:spTree>
    <p:extLst>
      <p:ext uri="{BB962C8B-B14F-4D97-AF65-F5344CB8AC3E}">
        <p14:creationId xmlns:p14="http://schemas.microsoft.com/office/powerpoint/2010/main" val="1157875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C780BE-455F-434B-B117-B268BC979B73}" type="slidenum">
              <a:rPr lang="en-AU" smtClean="0"/>
              <a:pPr/>
              <a:t>24</a:t>
            </a:fld>
            <a:endParaRPr lang="en-AU"/>
          </a:p>
        </p:txBody>
      </p:sp>
    </p:spTree>
    <p:extLst>
      <p:ext uri="{BB962C8B-B14F-4D97-AF65-F5344CB8AC3E}">
        <p14:creationId xmlns:p14="http://schemas.microsoft.com/office/powerpoint/2010/main" val="1116795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is a guidance slide ONLY please commence the presentation to students from slide no 7</a:t>
            </a:r>
            <a:endParaRPr lang="en-AU" dirty="0"/>
          </a:p>
          <a:p>
            <a:endParaRPr lang="en-AU" dirty="0"/>
          </a:p>
        </p:txBody>
      </p:sp>
      <p:sp>
        <p:nvSpPr>
          <p:cNvPr id="4" name="Slide Number Placeholder 3"/>
          <p:cNvSpPr>
            <a:spLocks noGrp="1"/>
          </p:cNvSpPr>
          <p:nvPr>
            <p:ph type="sldNum" sz="quarter" idx="10"/>
          </p:nvPr>
        </p:nvSpPr>
        <p:spPr/>
        <p:txBody>
          <a:bodyPr/>
          <a:lstStyle/>
          <a:p>
            <a:fld id="{FCC780BE-455F-434B-B117-B268BC979B73}" type="slidenum">
              <a:rPr lang="en-AU" smtClean="0"/>
              <a:pPr/>
              <a:t>6</a:t>
            </a:fld>
            <a:endParaRPr lang="en-AU"/>
          </a:p>
        </p:txBody>
      </p:sp>
    </p:spTree>
    <p:extLst>
      <p:ext uri="{BB962C8B-B14F-4D97-AF65-F5344CB8AC3E}">
        <p14:creationId xmlns:p14="http://schemas.microsoft.com/office/powerpoint/2010/main" val="1157875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is a guidance slide ONLY please commence the presentation to students from slide no 7 Please amend this information to suit your circumstances </a:t>
            </a:r>
            <a:endParaRPr lang="en-AU" dirty="0"/>
          </a:p>
        </p:txBody>
      </p:sp>
      <p:sp>
        <p:nvSpPr>
          <p:cNvPr id="4" name="Slide Number Placeholder 3"/>
          <p:cNvSpPr>
            <a:spLocks noGrp="1"/>
          </p:cNvSpPr>
          <p:nvPr>
            <p:ph type="sldNum" sz="quarter" idx="10"/>
          </p:nvPr>
        </p:nvSpPr>
        <p:spPr/>
        <p:txBody>
          <a:bodyPr/>
          <a:lstStyle/>
          <a:p>
            <a:fld id="{FCC780BE-455F-434B-B117-B268BC979B73}" type="slidenum">
              <a:rPr lang="en-AU" smtClean="0"/>
              <a:pPr/>
              <a:t>7</a:t>
            </a:fld>
            <a:endParaRPr lang="en-AU"/>
          </a:p>
        </p:txBody>
      </p:sp>
    </p:spTree>
    <p:extLst>
      <p:ext uri="{BB962C8B-B14F-4D97-AF65-F5344CB8AC3E}">
        <p14:creationId xmlns:p14="http://schemas.microsoft.com/office/powerpoint/2010/main" val="2281001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 guidance slide ONLY please commence the presentation to students from slide no 7</a:t>
            </a:r>
            <a:endParaRPr lang="en-AU" dirty="0"/>
          </a:p>
        </p:txBody>
      </p:sp>
      <p:sp>
        <p:nvSpPr>
          <p:cNvPr id="4" name="Slide Number Placeholder 3"/>
          <p:cNvSpPr>
            <a:spLocks noGrp="1"/>
          </p:cNvSpPr>
          <p:nvPr>
            <p:ph type="sldNum" sz="quarter" idx="10"/>
          </p:nvPr>
        </p:nvSpPr>
        <p:spPr/>
        <p:txBody>
          <a:bodyPr/>
          <a:lstStyle/>
          <a:p>
            <a:fld id="{FCC780BE-455F-434B-B117-B268BC979B73}" type="slidenum">
              <a:rPr lang="en-AU" smtClean="0"/>
              <a:pPr/>
              <a:t>8</a:t>
            </a:fld>
            <a:endParaRPr lang="en-AU"/>
          </a:p>
        </p:txBody>
      </p:sp>
    </p:spTree>
    <p:extLst>
      <p:ext uri="{BB962C8B-B14F-4D97-AF65-F5344CB8AC3E}">
        <p14:creationId xmlns:p14="http://schemas.microsoft.com/office/powerpoint/2010/main" val="1892626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Times are a guideline only if you have a full day please use it </a:t>
            </a:r>
            <a:r>
              <a:rPr lang="en-US" sz="1600" b="1" i="1" dirty="0"/>
              <a:t>This</a:t>
            </a:r>
            <a:r>
              <a:rPr lang="en-US" sz="1600" b="1" i="1" baseline="0" dirty="0"/>
              <a:t> is a guidance slide ONLY please commence the presentation to students from slide no 7</a:t>
            </a:r>
            <a:endParaRPr lang="en-AU" sz="1600" b="1" i="1" dirty="0"/>
          </a:p>
          <a:p>
            <a:endParaRPr lang="en-AU" dirty="0"/>
          </a:p>
        </p:txBody>
      </p:sp>
      <p:sp>
        <p:nvSpPr>
          <p:cNvPr id="4" name="Slide Number Placeholder 3"/>
          <p:cNvSpPr>
            <a:spLocks noGrp="1"/>
          </p:cNvSpPr>
          <p:nvPr>
            <p:ph type="sldNum" sz="quarter" idx="10"/>
          </p:nvPr>
        </p:nvSpPr>
        <p:spPr/>
        <p:txBody>
          <a:bodyPr/>
          <a:lstStyle/>
          <a:p>
            <a:fld id="{FCC780BE-455F-434B-B117-B268BC979B73}" type="slidenum">
              <a:rPr lang="en-AU" smtClean="0"/>
              <a:pPr/>
              <a:t>9</a:t>
            </a:fld>
            <a:endParaRPr lang="en-AU"/>
          </a:p>
        </p:txBody>
      </p:sp>
    </p:spTree>
    <p:extLst>
      <p:ext uri="{BB962C8B-B14F-4D97-AF65-F5344CB8AC3E}">
        <p14:creationId xmlns:p14="http://schemas.microsoft.com/office/powerpoint/2010/main" val="3234773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or</a:t>
            </a:r>
            <a:r>
              <a:rPr lang="en-US" baseline="0" dirty="0"/>
              <a:t> discuss any specific requirements from your hospital or educator. </a:t>
            </a:r>
            <a:endParaRPr lang="en-AU" dirty="0"/>
          </a:p>
        </p:txBody>
      </p:sp>
      <p:sp>
        <p:nvSpPr>
          <p:cNvPr id="4" name="Slide Number Placeholder 3"/>
          <p:cNvSpPr>
            <a:spLocks noGrp="1"/>
          </p:cNvSpPr>
          <p:nvPr>
            <p:ph type="sldNum" sz="quarter" idx="10"/>
          </p:nvPr>
        </p:nvSpPr>
        <p:spPr/>
        <p:txBody>
          <a:bodyPr/>
          <a:lstStyle/>
          <a:p>
            <a:fld id="{FCC780BE-455F-434B-B117-B268BC979B73}" type="slidenum">
              <a:rPr lang="en-AU" smtClean="0"/>
              <a:pPr/>
              <a:t>10</a:t>
            </a:fld>
            <a:endParaRPr lang="en-AU"/>
          </a:p>
        </p:txBody>
      </p:sp>
    </p:spTree>
    <p:extLst>
      <p:ext uri="{BB962C8B-B14F-4D97-AF65-F5344CB8AC3E}">
        <p14:creationId xmlns:p14="http://schemas.microsoft.com/office/powerpoint/2010/main" val="914108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Please give</a:t>
            </a:r>
            <a:r>
              <a:rPr lang="en-US" baseline="0" dirty="0"/>
              <a:t> a brief intro of yourself, </a:t>
            </a:r>
            <a:r>
              <a:rPr lang="en-US" baseline="0" dirty="0" err="1"/>
              <a:t>eg</a:t>
            </a:r>
            <a:r>
              <a:rPr lang="en-US" baseline="0" dirty="0"/>
              <a:t>  interests length of time working at facility.</a:t>
            </a:r>
            <a:endParaRPr lang="en-US" dirty="0"/>
          </a:p>
        </p:txBody>
      </p:sp>
      <p:sp>
        <p:nvSpPr>
          <p:cNvPr id="4" name="Slide Number Placeholder 3"/>
          <p:cNvSpPr>
            <a:spLocks noGrp="1"/>
          </p:cNvSpPr>
          <p:nvPr>
            <p:ph type="sldNum" sz="quarter" idx="10"/>
          </p:nvPr>
        </p:nvSpPr>
        <p:spPr/>
        <p:txBody>
          <a:bodyPr/>
          <a:lstStyle/>
          <a:p>
            <a:fld id="{FCC780BE-455F-434B-B117-B268BC979B73}" type="slidenum">
              <a:rPr lang="en-AU" smtClean="0"/>
              <a:pPr/>
              <a:t>11</a:t>
            </a:fld>
            <a:endParaRPr lang="en-AU"/>
          </a:p>
        </p:txBody>
      </p:sp>
    </p:spTree>
    <p:extLst>
      <p:ext uri="{BB962C8B-B14F-4D97-AF65-F5344CB8AC3E}">
        <p14:creationId xmlns:p14="http://schemas.microsoft.com/office/powerpoint/2010/main" val="7389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Feel free</a:t>
            </a:r>
            <a:r>
              <a:rPr lang="en-US" baseline="0" dirty="0"/>
              <a:t> to add to this your interpretation of the definition etc. Say a little about yourself. </a:t>
            </a:r>
            <a:endParaRPr lang="en-US" dirty="0"/>
          </a:p>
        </p:txBody>
      </p:sp>
      <p:sp>
        <p:nvSpPr>
          <p:cNvPr id="4" name="Slide Number Placeholder 3"/>
          <p:cNvSpPr>
            <a:spLocks noGrp="1"/>
          </p:cNvSpPr>
          <p:nvPr>
            <p:ph type="sldNum" sz="quarter" idx="10"/>
          </p:nvPr>
        </p:nvSpPr>
        <p:spPr/>
        <p:txBody>
          <a:bodyPr/>
          <a:lstStyle/>
          <a:p>
            <a:fld id="{FCC780BE-455F-434B-B117-B268BC979B73}" type="slidenum">
              <a:rPr lang="en-AU" smtClean="0"/>
              <a:pPr/>
              <a:t>12</a:t>
            </a:fld>
            <a:endParaRPr lang="en-AU"/>
          </a:p>
        </p:txBody>
      </p:sp>
    </p:spTree>
    <p:extLst>
      <p:ext uri="{BB962C8B-B14F-4D97-AF65-F5344CB8AC3E}">
        <p14:creationId xmlns:p14="http://schemas.microsoft.com/office/powerpoint/2010/main" val="3504265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4724400" y="6356350"/>
            <a:ext cx="2743200" cy="365125"/>
          </a:xfrm>
        </p:spPr>
        <p:txBody>
          <a:bodyPr/>
          <a:lstStyle>
            <a:lvl1pPr algn="ctr">
              <a:defRPr/>
            </a:lvl1pPr>
          </a:lstStyle>
          <a:p>
            <a:fld id="{ACADE19B-5A62-A442-958F-6378CC73CF75}" type="slidenum">
              <a:rPr lang="en-US" smtClean="0"/>
              <a:pPr/>
              <a:t>‹#›</a:t>
            </a:fld>
            <a:endParaRPr lang="en-US" dirty="0"/>
          </a:p>
        </p:txBody>
      </p:sp>
    </p:spTree>
    <p:extLst>
      <p:ext uri="{BB962C8B-B14F-4D97-AF65-F5344CB8AC3E}">
        <p14:creationId xmlns:p14="http://schemas.microsoft.com/office/powerpoint/2010/main" val="1248491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05AF89-E0A1-1445-B779-0A44250D6BAD}" type="datetimeFigureOut">
              <a:rPr lang="en-US" smtClean="0"/>
              <a:t>10/13/23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DE19B-5A62-A442-958F-6378CC73CF75}" type="slidenum">
              <a:rPr lang="en-US" smtClean="0"/>
              <a:t>‹#›</a:t>
            </a:fld>
            <a:endParaRPr lang="en-US"/>
          </a:p>
        </p:txBody>
      </p:sp>
    </p:spTree>
    <p:extLst>
      <p:ext uri="{BB962C8B-B14F-4D97-AF65-F5344CB8AC3E}">
        <p14:creationId xmlns:p14="http://schemas.microsoft.com/office/powerpoint/2010/main" val="893103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05AF89-E0A1-1445-B779-0A44250D6BAD}" type="datetimeFigureOut">
              <a:rPr lang="en-US" smtClean="0"/>
              <a:t>10/13/23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DE19B-5A62-A442-958F-6378CC73CF75}" type="slidenum">
              <a:rPr lang="en-US" smtClean="0"/>
              <a:t>‹#›</a:t>
            </a:fld>
            <a:endParaRPr lang="en-US"/>
          </a:p>
        </p:txBody>
      </p:sp>
    </p:spTree>
    <p:extLst>
      <p:ext uri="{BB962C8B-B14F-4D97-AF65-F5344CB8AC3E}">
        <p14:creationId xmlns:p14="http://schemas.microsoft.com/office/powerpoint/2010/main" val="1626878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D6B0-A12E-407D-FDD0-C8E32928291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A7B9E946-9043-5D30-B514-C200D1FE6D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D2F9563C-59A7-9F05-545B-8B064F10D86F}"/>
              </a:ext>
            </a:extLst>
          </p:cNvPr>
          <p:cNvSpPr>
            <a:spLocks noGrp="1"/>
          </p:cNvSpPr>
          <p:nvPr>
            <p:ph type="dt" sz="half" idx="10"/>
          </p:nvPr>
        </p:nvSpPr>
        <p:spPr/>
        <p:txBody>
          <a:bodyPr/>
          <a:lstStyle/>
          <a:p>
            <a:fld id="{64D8ADDE-ACB8-594A-A0D6-ADA98A722A96}" type="datetimeFigureOut">
              <a:rPr lang="en-AU" smtClean="0"/>
              <a:t>13/10/2023</a:t>
            </a:fld>
            <a:endParaRPr lang="en-AU"/>
          </a:p>
        </p:txBody>
      </p:sp>
      <p:sp>
        <p:nvSpPr>
          <p:cNvPr id="5" name="Footer Placeholder 4">
            <a:extLst>
              <a:ext uri="{FF2B5EF4-FFF2-40B4-BE49-F238E27FC236}">
                <a16:creationId xmlns:a16="http://schemas.microsoft.com/office/drawing/2014/main" id="{0308347B-371E-CCA5-7455-D847753B14F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5FD7B7C-2DEC-CAEF-5EB6-70F0AE383004}"/>
              </a:ext>
            </a:extLst>
          </p:cNvPr>
          <p:cNvSpPr>
            <a:spLocks noGrp="1"/>
          </p:cNvSpPr>
          <p:nvPr>
            <p:ph type="sldNum" sz="quarter" idx="12"/>
          </p:nvPr>
        </p:nvSpPr>
        <p:spPr/>
        <p:txBody>
          <a:bodyPr/>
          <a:lstStyle/>
          <a:p>
            <a:fld id="{85336CE1-544E-B64B-8D53-7BEA6E473F50}" type="slidenum">
              <a:rPr lang="en-AU" smtClean="0"/>
              <a:t>‹#›</a:t>
            </a:fld>
            <a:endParaRPr lang="en-AU"/>
          </a:p>
        </p:txBody>
      </p:sp>
    </p:spTree>
    <p:extLst>
      <p:ext uri="{BB962C8B-B14F-4D97-AF65-F5344CB8AC3E}">
        <p14:creationId xmlns:p14="http://schemas.microsoft.com/office/powerpoint/2010/main" val="3120827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8398C-A557-E6FA-D44F-19FBAEE5F773}"/>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9E78550D-658B-0479-6A99-76C0895FBD3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E0BEBB96-0ED7-61C9-063E-E8C4E71BAE3D}"/>
              </a:ext>
            </a:extLst>
          </p:cNvPr>
          <p:cNvSpPr>
            <a:spLocks noGrp="1"/>
          </p:cNvSpPr>
          <p:nvPr>
            <p:ph type="dt" sz="half" idx="10"/>
          </p:nvPr>
        </p:nvSpPr>
        <p:spPr/>
        <p:txBody>
          <a:bodyPr/>
          <a:lstStyle/>
          <a:p>
            <a:fld id="{64D8ADDE-ACB8-594A-A0D6-ADA98A722A96}" type="datetimeFigureOut">
              <a:rPr lang="en-AU" smtClean="0"/>
              <a:t>13/10/2023</a:t>
            </a:fld>
            <a:endParaRPr lang="en-AU"/>
          </a:p>
        </p:txBody>
      </p:sp>
      <p:sp>
        <p:nvSpPr>
          <p:cNvPr id="5" name="Footer Placeholder 4">
            <a:extLst>
              <a:ext uri="{FF2B5EF4-FFF2-40B4-BE49-F238E27FC236}">
                <a16:creationId xmlns:a16="http://schemas.microsoft.com/office/drawing/2014/main" id="{69824591-27EA-5D39-93C0-C6F94B42FF9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B78C5D3-7D50-706E-6D89-EF946DA03049}"/>
              </a:ext>
            </a:extLst>
          </p:cNvPr>
          <p:cNvSpPr>
            <a:spLocks noGrp="1"/>
          </p:cNvSpPr>
          <p:nvPr>
            <p:ph type="sldNum" sz="quarter" idx="12"/>
          </p:nvPr>
        </p:nvSpPr>
        <p:spPr/>
        <p:txBody>
          <a:bodyPr/>
          <a:lstStyle/>
          <a:p>
            <a:fld id="{85336CE1-544E-B64B-8D53-7BEA6E473F50}" type="slidenum">
              <a:rPr lang="en-AU" smtClean="0"/>
              <a:t>‹#›</a:t>
            </a:fld>
            <a:endParaRPr lang="en-AU"/>
          </a:p>
        </p:txBody>
      </p:sp>
    </p:spTree>
    <p:extLst>
      <p:ext uri="{BB962C8B-B14F-4D97-AF65-F5344CB8AC3E}">
        <p14:creationId xmlns:p14="http://schemas.microsoft.com/office/powerpoint/2010/main" val="3910055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29999-D966-2258-8084-426B8CDAC79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B47FBA15-61D1-C5EF-939F-BF07ED566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150D003-1C17-5226-5AF2-255DE831438B}"/>
              </a:ext>
            </a:extLst>
          </p:cNvPr>
          <p:cNvSpPr>
            <a:spLocks noGrp="1"/>
          </p:cNvSpPr>
          <p:nvPr>
            <p:ph type="dt" sz="half" idx="10"/>
          </p:nvPr>
        </p:nvSpPr>
        <p:spPr/>
        <p:txBody>
          <a:bodyPr/>
          <a:lstStyle/>
          <a:p>
            <a:fld id="{64D8ADDE-ACB8-594A-A0D6-ADA98A722A96}" type="datetimeFigureOut">
              <a:rPr lang="en-AU" smtClean="0"/>
              <a:t>13/10/2023</a:t>
            </a:fld>
            <a:endParaRPr lang="en-AU"/>
          </a:p>
        </p:txBody>
      </p:sp>
      <p:sp>
        <p:nvSpPr>
          <p:cNvPr id="5" name="Footer Placeholder 4">
            <a:extLst>
              <a:ext uri="{FF2B5EF4-FFF2-40B4-BE49-F238E27FC236}">
                <a16:creationId xmlns:a16="http://schemas.microsoft.com/office/drawing/2014/main" id="{68ACF080-1259-551B-BAE3-2B4DA07FED2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8ABA598-446F-56E7-399E-7927669AA5C4}"/>
              </a:ext>
            </a:extLst>
          </p:cNvPr>
          <p:cNvSpPr>
            <a:spLocks noGrp="1"/>
          </p:cNvSpPr>
          <p:nvPr>
            <p:ph type="sldNum" sz="quarter" idx="12"/>
          </p:nvPr>
        </p:nvSpPr>
        <p:spPr/>
        <p:txBody>
          <a:bodyPr/>
          <a:lstStyle/>
          <a:p>
            <a:fld id="{85336CE1-544E-B64B-8D53-7BEA6E473F50}" type="slidenum">
              <a:rPr lang="en-AU" smtClean="0"/>
              <a:t>‹#›</a:t>
            </a:fld>
            <a:endParaRPr lang="en-AU"/>
          </a:p>
        </p:txBody>
      </p:sp>
    </p:spTree>
    <p:extLst>
      <p:ext uri="{BB962C8B-B14F-4D97-AF65-F5344CB8AC3E}">
        <p14:creationId xmlns:p14="http://schemas.microsoft.com/office/powerpoint/2010/main" val="154006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07946-C2E0-2675-EDF0-1D869299DBF8}"/>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E0C46E02-CB3F-DBE3-F939-D534098E5C9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92B843BE-892A-3496-D736-C0E2EC1FD36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AC77A4D1-B6BC-2261-872D-E89187A8CB6B}"/>
              </a:ext>
            </a:extLst>
          </p:cNvPr>
          <p:cNvSpPr>
            <a:spLocks noGrp="1"/>
          </p:cNvSpPr>
          <p:nvPr>
            <p:ph type="dt" sz="half" idx="10"/>
          </p:nvPr>
        </p:nvSpPr>
        <p:spPr/>
        <p:txBody>
          <a:bodyPr/>
          <a:lstStyle/>
          <a:p>
            <a:fld id="{64D8ADDE-ACB8-594A-A0D6-ADA98A722A96}" type="datetimeFigureOut">
              <a:rPr lang="en-AU" smtClean="0"/>
              <a:t>13/10/2023</a:t>
            </a:fld>
            <a:endParaRPr lang="en-AU"/>
          </a:p>
        </p:txBody>
      </p:sp>
      <p:sp>
        <p:nvSpPr>
          <p:cNvPr id="6" name="Footer Placeholder 5">
            <a:extLst>
              <a:ext uri="{FF2B5EF4-FFF2-40B4-BE49-F238E27FC236}">
                <a16:creationId xmlns:a16="http://schemas.microsoft.com/office/drawing/2014/main" id="{FC9D4C22-A9B6-D49C-F0D4-97C18EB0A65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EEE9A9D-E79B-14DE-E696-52EA068881DA}"/>
              </a:ext>
            </a:extLst>
          </p:cNvPr>
          <p:cNvSpPr>
            <a:spLocks noGrp="1"/>
          </p:cNvSpPr>
          <p:nvPr>
            <p:ph type="sldNum" sz="quarter" idx="12"/>
          </p:nvPr>
        </p:nvSpPr>
        <p:spPr/>
        <p:txBody>
          <a:bodyPr/>
          <a:lstStyle/>
          <a:p>
            <a:fld id="{85336CE1-544E-B64B-8D53-7BEA6E473F50}" type="slidenum">
              <a:rPr lang="en-AU" smtClean="0"/>
              <a:t>‹#›</a:t>
            </a:fld>
            <a:endParaRPr lang="en-AU"/>
          </a:p>
        </p:txBody>
      </p:sp>
    </p:spTree>
    <p:extLst>
      <p:ext uri="{BB962C8B-B14F-4D97-AF65-F5344CB8AC3E}">
        <p14:creationId xmlns:p14="http://schemas.microsoft.com/office/powerpoint/2010/main" val="3259470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A145-A937-358B-1B02-F8FFBDEAF4E2}"/>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ACE308ED-800D-2F0D-B2BC-84B1208073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D5EE77C-3144-A0A3-7A8A-3885FB4F6B7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45A48292-24A2-2426-1281-6DBA2E1DBA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633FBE-619E-F320-4587-DB4E4CCA003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76603796-B255-B475-C3A9-AF08478F7B71}"/>
              </a:ext>
            </a:extLst>
          </p:cNvPr>
          <p:cNvSpPr>
            <a:spLocks noGrp="1"/>
          </p:cNvSpPr>
          <p:nvPr>
            <p:ph type="dt" sz="half" idx="10"/>
          </p:nvPr>
        </p:nvSpPr>
        <p:spPr/>
        <p:txBody>
          <a:bodyPr/>
          <a:lstStyle/>
          <a:p>
            <a:fld id="{64D8ADDE-ACB8-594A-A0D6-ADA98A722A96}" type="datetimeFigureOut">
              <a:rPr lang="en-AU" smtClean="0"/>
              <a:t>13/10/2023</a:t>
            </a:fld>
            <a:endParaRPr lang="en-AU"/>
          </a:p>
        </p:txBody>
      </p:sp>
      <p:sp>
        <p:nvSpPr>
          <p:cNvPr id="8" name="Footer Placeholder 7">
            <a:extLst>
              <a:ext uri="{FF2B5EF4-FFF2-40B4-BE49-F238E27FC236}">
                <a16:creationId xmlns:a16="http://schemas.microsoft.com/office/drawing/2014/main" id="{6843217F-1527-7A18-133D-3723DE0AD26B}"/>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552E7CF-2BA7-E6C7-1908-1CBF1E40A3CE}"/>
              </a:ext>
            </a:extLst>
          </p:cNvPr>
          <p:cNvSpPr>
            <a:spLocks noGrp="1"/>
          </p:cNvSpPr>
          <p:nvPr>
            <p:ph type="sldNum" sz="quarter" idx="12"/>
          </p:nvPr>
        </p:nvSpPr>
        <p:spPr/>
        <p:txBody>
          <a:bodyPr/>
          <a:lstStyle/>
          <a:p>
            <a:fld id="{85336CE1-544E-B64B-8D53-7BEA6E473F50}" type="slidenum">
              <a:rPr lang="en-AU" smtClean="0"/>
              <a:t>‹#›</a:t>
            </a:fld>
            <a:endParaRPr lang="en-AU"/>
          </a:p>
        </p:txBody>
      </p:sp>
    </p:spTree>
    <p:extLst>
      <p:ext uri="{BB962C8B-B14F-4D97-AF65-F5344CB8AC3E}">
        <p14:creationId xmlns:p14="http://schemas.microsoft.com/office/powerpoint/2010/main" val="1511659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3982-D75A-31CB-E877-56CB6D2EF93B}"/>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5FB6578D-2C60-EDA4-1A37-C9DE9722B672}"/>
              </a:ext>
            </a:extLst>
          </p:cNvPr>
          <p:cNvSpPr>
            <a:spLocks noGrp="1"/>
          </p:cNvSpPr>
          <p:nvPr>
            <p:ph type="dt" sz="half" idx="10"/>
          </p:nvPr>
        </p:nvSpPr>
        <p:spPr/>
        <p:txBody>
          <a:bodyPr/>
          <a:lstStyle/>
          <a:p>
            <a:fld id="{64D8ADDE-ACB8-594A-A0D6-ADA98A722A96}" type="datetimeFigureOut">
              <a:rPr lang="en-AU" smtClean="0"/>
              <a:t>13/10/2023</a:t>
            </a:fld>
            <a:endParaRPr lang="en-AU"/>
          </a:p>
        </p:txBody>
      </p:sp>
      <p:sp>
        <p:nvSpPr>
          <p:cNvPr id="4" name="Footer Placeholder 3">
            <a:extLst>
              <a:ext uri="{FF2B5EF4-FFF2-40B4-BE49-F238E27FC236}">
                <a16:creationId xmlns:a16="http://schemas.microsoft.com/office/drawing/2014/main" id="{39F4EE21-D9C1-A5A8-FEC5-9D720D65802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0EE0BF9-C179-8D68-D57C-ED449D38E94E}"/>
              </a:ext>
            </a:extLst>
          </p:cNvPr>
          <p:cNvSpPr>
            <a:spLocks noGrp="1"/>
          </p:cNvSpPr>
          <p:nvPr>
            <p:ph type="sldNum" sz="quarter" idx="12"/>
          </p:nvPr>
        </p:nvSpPr>
        <p:spPr/>
        <p:txBody>
          <a:bodyPr/>
          <a:lstStyle/>
          <a:p>
            <a:fld id="{85336CE1-544E-B64B-8D53-7BEA6E473F50}" type="slidenum">
              <a:rPr lang="en-AU" smtClean="0"/>
              <a:t>‹#›</a:t>
            </a:fld>
            <a:endParaRPr lang="en-AU"/>
          </a:p>
        </p:txBody>
      </p:sp>
    </p:spTree>
    <p:extLst>
      <p:ext uri="{BB962C8B-B14F-4D97-AF65-F5344CB8AC3E}">
        <p14:creationId xmlns:p14="http://schemas.microsoft.com/office/powerpoint/2010/main" val="3997644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16D47-EC3B-5334-853D-4BF81CB0FD5C}"/>
              </a:ext>
            </a:extLst>
          </p:cNvPr>
          <p:cNvSpPr>
            <a:spLocks noGrp="1"/>
          </p:cNvSpPr>
          <p:nvPr>
            <p:ph type="dt" sz="half" idx="10"/>
          </p:nvPr>
        </p:nvSpPr>
        <p:spPr/>
        <p:txBody>
          <a:bodyPr/>
          <a:lstStyle/>
          <a:p>
            <a:fld id="{64D8ADDE-ACB8-594A-A0D6-ADA98A722A96}" type="datetimeFigureOut">
              <a:rPr lang="en-AU" smtClean="0"/>
              <a:t>13/10/2023</a:t>
            </a:fld>
            <a:endParaRPr lang="en-AU"/>
          </a:p>
        </p:txBody>
      </p:sp>
      <p:sp>
        <p:nvSpPr>
          <p:cNvPr id="3" name="Footer Placeholder 2">
            <a:extLst>
              <a:ext uri="{FF2B5EF4-FFF2-40B4-BE49-F238E27FC236}">
                <a16:creationId xmlns:a16="http://schemas.microsoft.com/office/drawing/2014/main" id="{204F43A4-BC5D-B2B2-B723-168615D45E0C}"/>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EE2041C-0AB3-24F8-C931-7486D7F8DEB7}"/>
              </a:ext>
            </a:extLst>
          </p:cNvPr>
          <p:cNvSpPr>
            <a:spLocks noGrp="1"/>
          </p:cNvSpPr>
          <p:nvPr>
            <p:ph type="sldNum" sz="quarter" idx="12"/>
          </p:nvPr>
        </p:nvSpPr>
        <p:spPr/>
        <p:txBody>
          <a:bodyPr/>
          <a:lstStyle/>
          <a:p>
            <a:fld id="{85336CE1-544E-B64B-8D53-7BEA6E473F50}" type="slidenum">
              <a:rPr lang="en-AU" smtClean="0"/>
              <a:t>‹#›</a:t>
            </a:fld>
            <a:endParaRPr lang="en-AU"/>
          </a:p>
        </p:txBody>
      </p:sp>
    </p:spTree>
    <p:extLst>
      <p:ext uri="{BB962C8B-B14F-4D97-AF65-F5344CB8AC3E}">
        <p14:creationId xmlns:p14="http://schemas.microsoft.com/office/powerpoint/2010/main" val="1078552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DF471-BC2B-4346-FE52-41018DBE7B3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5FC83DA1-1869-51D7-BD17-90DB6B1FAC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3D31F869-2C2D-8AC4-53B8-37300E5F1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4B0BC0F-3E06-1F37-8D6D-7DC19868E757}"/>
              </a:ext>
            </a:extLst>
          </p:cNvPr>
          <p:cNvSpPr>
            <a:spLocks noGrp="1"/>
          </p:cNvSpPr>
          <p:nvPr>
            <p:ph type="dt" sz="half" idx="10"/>
          </p:nvPr>
        </p:nvSpPr>
        <p:spPr/>
        <p:txBody>
          <a:bodyPr/>
          <a:lstStyle/>
          <a:p>
            <a:fld id="{64D8ADDE-ACB8-594A-A0D6-ADA98A722A96}" type="datetimeFigureOut">
              <a:rPr lang="en-AU" smtClean="0"/>
              <a:t>13/10/2023</a:t>
            </a:fld>
            <a:endParaRPr lang="en-AU"/>
          </a:p>
        </p:txBody>
      </p:sp>
      <p:sp>
        <p:nvSpPr>
          <p:cNvPr id="6" name="Footer Placeholder 5">
            <a:extLst>
              <a:ext uri="{FF2B5EF4-FFF2-40B4-BE49-F238E27FC236}">
                <a16:creationId xmlns:a16="http://schemas.microsoft.com/office/drawing/2014/main" id="{E668A0FB-235D-A27E-8823-38E999F96F9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DFE980A-9500-C7D1-C361-BA5A71BB1BD6}"/>
              </a:ext>
            </a:extLst>
          </p:cNvPr>
          <p:cNvSpPr>
            <a:spLocks noGrp="1"/>
          </p:cNvSpPr>
          <p:nvPr>
            <p:ph type="sldNum" sz="quarter" idx="12"/>
          </p:nvPr>
        </p:nvSpPr>
        <p:spPr/>
        <p:txBody>
          <a:bodyPr/>
          <a:lstStyle/>
          <a:p>
            <a:fld id="{85336CE1-544E-B64B-8D53-7BEA6E473F50}" type="slidenum">
              <a:rPr lang="en-AU" smtClean="0"/>
              <a:t>‹#›</a:t>
            </a:fld>
            <a:endParaRPr lang="en-AU"/>
          </a:p>
        </p:txBody>
      </p:sp>
    </p:spTree>
    <p:extLst>
      <p:ext uri="{BB962C8B-B14F-4D97-AF65-F5344CB8AC3E}">
        <p14:creationId xmlns:p14="http://schemas.microsoft.com/office/powerpoint/2010/main" val="550829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05AF89-E0A1-1445-B779-0A44250D6BAD}" type="datetimeFigureOut">
              <a:rPr lang="en-US" smtClean="0"/>
              <a:t>10/13/23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DE19B-5A62-A442-958F-6378CC73CF75}" type="slidenum">
              <a:rPr lang="en-US" smtClean="0"/>
              <a:t>‹#›</a:t>
            </a:fld>
            <a:endParaRPr lang="en-US"/>
          </a:p>
        </p:txBody>
      </p:sp>
    </p:spTree>
    <p:extLst>
      <p:ext uri="{BB962C8B-B14F-4D97-AF65-F5344CB8AC3E}">
        <p14:creationId xmlns:p14="http://schemas.microsoft.com/office/powerpoint/2010/main" val="338026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284AA-9F6D-86CB-C2FA-43A566131F3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629F3553-1EB7-F05B-61E3-7DA6FB1579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71944AF-D1FD-A67F-D42D-C88E16166E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202C6E3-3B29-6B29-0B18-982DD992BCA9}"/>
              </a:ext>
            </a:extLst>
          </p:cNvPr>
          <p:cNvSpPr>
            <a:spLocks noGrp="1"/>
          </p:cNvSpPr>
          <p:nvPr>
            <p:ph type="dt" sz="half" idx="10"/>
          </p:nvPr>
        </p:nvSpPr>
        <p:spPr/>
        <p:txBody>
          <a:bodyPr/>
          <a:lstStyle/>
          <a:p>
            <a:fld id="{64D8ADDE-ACB8-594A-A0D6-ADA98A722A96}" type="datetimeFigureOut">
              <a:rPr lang="en-AU" smtClean="0"/>
              <a:t>13/10/2023</a:t>
            </a:fld>
            <a:endParaRPr lang="en-AU"/>
          </a:p>
        </p:txBody>
      </p:sp>
      <p:sp>
        <p:nvSpPr>
          <p:cNvPr id="6" name="Footer Placeholder 5">
            <a:extLst>
              <a:ext uri="{FF2B5EF4-FFF2-40B4-BE49-F238E27FC236}">
                <a16:creationId xmlns:a16="http://schemas.microsoft.com/office/drawing/2014/main" id="{618E534C-9131-97DB-B484-E0786D65684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D8FE501-8E6E-00B1-4C23-2F984EEFAA6C}"/>
              </a:ext>
            </a:extLst>
          </p:cNvPr>
          <p:cNvSpPr>
            <a:spLocks noGrp="1"/>
          </p:cNvSpPr>
          <p:nvPr>
            <p:ph type="sldNum" sz="quarter" idx="12"/>
          </p:nvPr>
        </p:nvSpPr>
        <p:spPr/>
        <p:txBody>
          <a:bodyPr/>
          <a:lstStyle/>
          <a:p>
            <a:fld id="{85336CE1-544E-B64B-8D53-7BEA6E473F50}" type="slidenum">
              <a:rPr lang="en-AU" smtClean="0"/>
              <a:t>‹#›</a:t>
            </a:fld>
            <a:endParaRPr lang="en-AU"/>
          </a:p>
        </p:txBody>
      </p:sp>
    </p:spTree>
    <p:extLst>
      <p:ext uri="{BB962C8B-B14F-4D97-AF65-F5344CB8AC3E}">
        <p14:creationId xmlns:p14="http://schemas.microsoft.com/office/powerpoint/2010/main" val="469529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F883F-C6F0-2706-56CB-B3C74F7A6E78}"/>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318D11A2-DB42-D2AA-66C8-298DAF96BCA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F0C97169-183A-AAD8-8C53-40D5C06BA6C4}"/>
              </a:ext>
            </a:extLst>
          </p:cNvPr>
          <p:cNvSpPr>
            <a:spLocks noGrp="1"/>
          </p:cNvSpPr>
          <p:nvPr>
            <p:ph type="dt" sz="half" idx="10"/>
          </p:nvPr>
        </p:nvSpPr>
        <p:spPr/>
        <p:txBody>
          <a:bodyPr/>
          <a:lstStyle/>
          <a:p>
            <a:fld id="{64D8ADDE-ACB8-594A-A0D6-ADA98A722A96}" type="datetimeFigureOut">
              <a:rPr lang="en-AU" smtClean="0"/>
              <a:t>13/10/2023</a:t>
            </a:fld>
            <a:endParaRPr lang="en-AU"/>
          </a:p>
        </p:txBody>
      </p:sp>
      <p:sp>
        <p:nvSpPr>
          <p:cNvPr id="5" name="Footer Placeholder 4">
            <a:extLst>
              <a:ext uri="{FF2B5EF4-FFF2-40B4-BE49-F238E27FC236}">
                <a16:creationId xmlns:a16="http://schemas.microsoft.com/office/drawing/2014/main" id="{03622242-7680-2260-C51C-D502EA70F4B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3493A4E-6DEA-8BF2-77A8-F02800829402}"/>
              </a:ext>
            </a:extLst>
          </p:cNvPr>
          <p:cNvSpPr>
            <a:spLocks noGrp="1"/>
          </p:cNvSpPr>
          <p:nvPr>
            <p:ph type="sldNum" sz="quarter" idx="12"/>
          </p:nvPr>
        </p:nvSpPr>
        <p:spPr/>
        <p:txBody>
          <a:bodyPr/>
          <a:lstStyle/>
          <a:p>
            <a:fld id="{85336CE1-544E-B64B-8D53-7BEA6E473F50}" type="slidenum">
              <a:rPr lang="en-AU" smtClean="0"/>
              <a:t>‹#›</a:t>
            </a:fld>
            <a:endParaRPr lang="en-AU"/>
          </a:p>
        </p:txBody>
      </p:sp>
    </p:spTree>
    <p:extLst>
      <p:ext uri="{BB962C8B-B14F-4D97-AF65-F5344CB8AC3E}">
        <p14:creationId xmlns:p14="http://schemas.microsoft.com/office/powerpoint/2010/main" val="4285366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71E0B7-A800-86AB-74BE-2DED5BAB03C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F92AA8AA-67D0-8D74-AE77-B915AF8DF43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402049E4-6CC4-98AE-95A9-AAFD7252449A}"/>
              </a:ext>
            </a:extLst>
          </p:cNvPr>
          <p:cNvSpPr>
            <a:spLocks noGrp="1"/>
          </p:cNvSpPr>
          <p:nvPr>
            <p:ph type="dt" sz="half" idx="10"/>
          </p:nvPr>
        </p:nvSpPr>
        <p:spPr/>
        <p:txBody>
          <a:bodyPr/>
          <a:lstStyle/>
          <a:p>
            <a:fld id="{64D8ADDE-ACB8-594A-A0D6-ADA98A722A96}" type="datetimeFigureOut">
              <a:rPr lang="en-AU" smtClean="0"/>
              <a:t>13/10/2023</a:t>
            </a:fld>
            <a:endParaRPr lang="en-AU"/>
          </a:p>
        </p:txBody>
      </p:sp>
      <p:sp>
        <p:nvSpPr>
          <p:cNvPr id="5" name="Footer Placeholder 4">
            <a:extLst>
              <a:ext uri="{FF2B5EF4-FFF2-40B4-BE49-F238E27FC236}">
                <a16:creationId xmlns:a16="http://schemas.microsoft.com/office/drawing/2014/main" id="{210C9F68-27B4-67BC-7EC0-6C6DB3D1761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84804A2-019E-0897-3A73-DF251416AACD}"/>
              </a:ext>
            </a:extLst>
          </p:cNvPr>
          <p:cNvSpPr>
            <a:spLocks noGrp="1"/>
          </p:cNvSpPr>
          <p:nvPr>
            <p:ph type="sldNum" sz="quarter" idx="12"/>
          </p:nvPr>
        </p:nvSpPr>
        <p:spPr/>
        <p:txBody>
          <a:bodyPr/>
          <a:lstStyle/>
          <a:p>
            <a:fld id="{85336CE1-544E-B64B-8D53-7BEA6E473F50}" type="slidenum">
              <a:rPr lang="en-AU" smtClean="0"/>
              <a:t>‹#›</a:t>
            </a:fld>
            <a:endParaRPr lang="en-AU"/>
          </a:p>
        </p:txBody>
      </p:sp>
    </p:spTree>
    <p:extLst>
      <p:ext uri="{BB962C8B-B14F-4D97-AF65-F5344CB8AC3E}">
        <p14:creationId xmlns:p14="http://schemas.microsoft.com/office/powerpoint/2010/main" val="215091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05AF89-E0A1-1445-B779-0A44250D6BAD}" type="datetimeFigureOut">
              <a:rPr lang="en-US" smtClean="0"/>
              <a:t>10/13/23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DE19B-5A62-A442-958F-6378CC73CF75}" type="slidenum">
              <a:rPr lang="en-US" smtClean="0"/>
              <a:t>‹#›</a:t>
            </a:fld>
            <a:endParaRPr lang="en-US"/>
          </a:p>
        </p:txBody>
      </p:sp>
    </p:spTree>
    <p:extLst>
      <p:ext uri="{BB962C8B-B14F-4D97-AF65-F5344CB8AC3E}">
        <p14:creationId xmlns:p14="http://schemas.microsoft.com/office/powerpoint/2010/main" val="1118332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05AF89-E0A1-1445-B779-0A44250D6BAD}" type="datetimeFigureOut">
              <a:rPr lang="en-US" smtClean="0"/>
              <a:t>10/13/23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DE19B-5A62-A442-958F-6378CC73CF75}" type="slidenum">
              <a:rPr lang="en-US" smtClean="0"/>
              <a:t>‹#›</a:t>
            </a:fld>
            <a:endParaRPr lang="en-US"/>
          </a:p>
        </p:txBody>
      </p:sp>
    </p:spTree>
    <p:extLst>
      <p:ext uri="{BB962C8B-B14F-4D97-AF65-F5344CB8AC3E}">
        <p14:creationId xmlns:p14="http://schemas.microsoft.com/office/powerpoint/2010/main" val="1037146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05AF89-E0A1-1445-B779-0A44250D6BAD}" type="datetimeFigureOut">
              <a:rPr lang="en-US" smtClean="0"/>
              <a:t>10/13/23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ADE19B-5A62-A442-958F-6378CC73CF75}" type="slidenum">
              <a:rPr lang="en-US" smtClean="0"/>
              <a:t>‹#›</a:t>
            </a:fld>
            <a:endParaRPr lang="en-US"/>
          </a:p>
        </p:txBody>
      </p:sp>
    </p:spTree>
    <p:extLst>
      <p:ext uri="{BB962C8B-B14F-4D97-AF65-F5344CB8AC3E}">
        <p14:creationId xmlns:p14="http://schemas.microsoft.com/office/powerpoint/2010/main" val="195286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05AF89-E0A1-1445-B779-0A44250D6BAD}" type="datetimeFigureOut">
              <a:rPr lang="en-US" smtClean="0"/>
              <a:t>10/13/23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ADE19B-5A62-A442-958F-6378CC73CF75}" type="slidenum">
              <a:rPr lang="en-US" smtClean="0"/>
              <a:t>‹#›</a:t>
            </a:fld>
            <a:endParaRPr lang="en-US"/>
          </a:p>
        </p:txBody>
      </p:sp>
    </p:spTree>
    <p:extLst>
      <p:ext uri="{BB962C8B-B14F-4D97-AF65-F5344CB8AC3E}">
        <p14:creationId xmlns:p14="http://schemas.microsoft.com/office/powerpoint/2010/main" val="822016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5AF89-E0A1-1445-B779-0A44250D6BAD}" type="datetimeFigureOut">
              <a:rPr lang="en-US" smtClean="0"/>
              <a:t>10/13/23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ADE19B-5A62-A442-958F-6378CC73CF75}" type="slidenum">
              <a:rPr lang="en-US" smtClean="0"/>
              <a:t>‹#›</a:t>
            </a:fld>
            <a:endParaRPr lang="en-US"/>
          </a:p>
        </p:txBody>
      </p:sp>
    </p:spTree>
    <p:extLst>
      <p:ext uri="{BB962C8B-B14F-4D97-AF65-F5344CB8AC3E}">
        <p14:creationId xmlns:p14="http://schemas.microsoft.com/office/powerpoint/2010/main" val="866678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05AF89-E0A1-1445-B779-0A44250D6BAD}" type="datetimeFigureOut">
              <a:rPr lang="en-US" smtClean="0"/>
              <a:t>10/13/23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DE19B-5A62-A442-958F-6378CC73CF75}" type="slidenum">
              <a:rPr lang="en-US" smtClean="0"/>
              <a:t>‹#›</a:t>
            </a:fld>
            <a:endParaRPr lang="en-US"/>
          </a:p>
        </p:txBody>
      </p:sp>
    </p:spTree>
    <p:extLst>
      <p:ext uri="{BB962C8B-B14F-4D97-AF65-F5344CB8AC3E}">
        <p14:creationId xmlns:p14="http://schemas.microsoft.com/office/powerpoint/2010/main" val="2026010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05AF89-E0A1-1445-B779-0A44250D6BAD}" type="datetimeFigureOut">
              <a:rPr lang="en-US" smtClean="0"/>
              <a:t>10/13/23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DE19B-5A62-A442-958F-6378CC73CF75}" type="slidenum">
              <a:rPr lang="en-US" smtClean="0"/>
              <a:t>‹#›</a:t>
            </a:fld>
            <a:endParaRPr lang="en-US"/>
          </a:p>
        </p:txBody>
      </p:sp>
    </p:spTree>
    <p:extLst>
      <p:ext uri="{BB962C8B-B14F-4D97-AF65-F5344CB8AC3E}">
        <p14:creationId xmlns:p14="http://schemas.microsoft.com/office/powerpoint/2010/main" val="650674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05AF89-E0A1-1445-B779-0A44250D6BAD}" type="datetimeFigureOut">
              <a:rPr lang="en-US" smtClean="0"/>
              <a:t>10/13/23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DE19B-5A62-A442-958F-6378CC73CF75}" type="slidenum">
              <a:rPr lang="en-US" smtClean="0"/>
              <a:t>‹#›</a:t>
            </a:fld>
            <a:endParaRPr lang="en-US"/>
          </a:p>
        </p:txBody>
      </p:sp>
    </p:spTree>
    <p:extLst>
      <p:ext uri="{BB962C8B-B14F-4D97-AF65-F5344CB8AC3E}">
        <p14:creationId xmlns:p14="http://schemas.microsoft.com/office/powerpoint/2010/main" val="984438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E7DA9F-766C-EC28-3BCD-F9278675C6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951F4F59-D468-655B-323A-4F279E3B02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5B547553-6FF7-2410-EF6F-D2BC4DF289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8ADDE-ACB8-594A-A0D6-ADA98A722A96}" type="datetimeFigureOut">
              <a:rPr lang="en-AU" smtClean="0"/>
              <a:t>13/10/2023</a:t>
            </a:fld>
            <a:endParaRPr lang="en-AU"/>
          </a:p>
        </p:txBody>
      </p:sp>
      <p:sp>
        <p:nvSpPr>
          <p:cNvPr id="5" name="Footer Placeholder 4">
            <a:extLst>
              <a:ext uri="{FF2B5EF4-FFF2-40B4-BE49-F238E27FC236}">
                <a16:creationId xmlns:a16="http://schemas.microsoft.com/office/drawing/2014/main" id="{72A0A8B6-4B18-458C-2AD9-4736AE2EF2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B2345977-C941-4BF1-4A60-E98FB15A5F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336CE1-544E-B64B-8D53-7BEA6E473F50}" type="slidenum">
              <a:rPr lang="en-AU" smtClean="0"/>
              <a:t>‹#›</a:t>
            </a:fld>
            <a:endParaRPr lang="en-AU"/>
          </a:p>
        </p:txBody>
      </p:sp>
    </p:spTree>
    <p:extLst>
      <p:ext uri="{BB962C8B-B14F-4D97-AF65-F5344CB8AC3E}">
        <p14:creationId xmlns:p14="http://schemas.microsoft.com/office/powerpoint/2010/main" val="2748230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au/url?q=http://virtualprex.com/&amp;sa=U&amp;ei=LslqU_3uDMHi8AXunoLICQ&amp;ved=0CDQQ9QEwAw&amp;usg=AFQjCNHKY5Mg4E2AawDPvuGBZAQ_iSQ3XA"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au/url?q=http://virtualprex.com/&amp;sa=U&amp;ei=LslqU_3uDMHi8AXunoLICQ&amp;ved=0CDQQ9QEwAw&amp;usg=AFQjCNHKY5Mg4E2AawDPvuGBZAQ_iSQ3X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hyperlink" Target="https://insight.typepad.co.uk/40_icebreakers_for_small_groups.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www.google.com.au/url?q=http://virtualprex.com/&amp;sa=U&amp;ei=LslqU_3uDMHi8AXunoLICQ&amp;ved=0CDQQ9QEwAw&amp;usg=AFQjCNHKY5Mg4E2AawDPvuGBZAQ_iSQ3XA"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au/url?q=http://virtualprex.com/&amp;sa=U&amp;ei=LslqU_3uDMHi8AXunoLICQ&amp;ved=0CDQQ9QEwAw&amp;usg=AFQjCNHKY5Mg4E2AawDPvuGBZAQ_iSQ3X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au/url?q=http://virtualprex.com/&amp;sa=U&amp;ei=LslqU_3uDMHi8AXunoLICQ&amp;ved=0CDQQ9QEwAw&amp;usg=AFQjCNHKY5Mg4E2AawDPvuGBZAQ_iSQ3X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au/url?q=http://virtualprex.com/&amp;sa=U&amp;ei=LslqU_3uDMHi8AXunoLICQ&amp;ved=0CDQQ9QEwAw&amp;usg=AFQjCNHKY5Mg4E2AawDPvuGBZAQ_iSQ3X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au/url?q=http://virtualprex.com/&amp;sa=U&amp;ei=LslqU_3uDMHi8AXunoLICQ&amp;ved=0CDQQ9QEwAw&amp;usg=AFQjCNHKY5Mg4E2AawDPvuGBZAQ_iSQ3X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au/url?q=http://virtualprex.com/&amp;sa=U&amp;ei=LslqU_3uDMHi8AXunoLICQ&amp;ved=0CDQQ9QEwAw&amp;usg=AFQjCNHKY5Mg4E2AawDPvuGBZAQ_iSQ3X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google.com.au/url?q=http://virtualprex.com/&amp;sa=U&amp;ei=LslqU_3uDMHi8AXunoLICQ&amp;ved=0CDQQ9QEwAw&amp;usg=AFQjCNHKY5Mg4E2AawDPvuGBZAQ_iSQ3XA"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au/url?q=http://virtualprex.com/&amp;sa=U&amp;ei=LslqU_3uDMHi8AXunoLICQ&amp;ved=0CDQQ9QEwAw&amp;usg=AFQjCNHKY5Mg4E2AawDPvuGBZAQ_iSQ3X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au/url?q=http://virtualprex.com/&amp;sa=U&amp;ei=LslqU_3uDMHi8AXunoLICQ&amp;ved=0CDQQ9QEwAw&amp;usg=AFQjCNHKY5Mg4E2AawDPvuGBZAQ_iSQ3X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au/url?q=http://virtualprex.com/&amp;sa=U&amp;ei=LslqU_3uDMHi8AXunoLICQ&amp;ved=0CDQQ9QEwAw&amp;usg=AFQjCNHKY5Mg4E2AawDPvuGBZAQ_iSQ3X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com.au/url?q=http://virtualprex.com/&amp;sa=U&amp;ei=LslqU_3uDMHi8AXunoLICQ&amp;ved=0CDQQ9QEwAw&amp;usg=AFQjCNHKY5Mg4E2AawDPvuGBZAQ_iSQ3XA"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jpeg"/><Relationship Id="rId4" Type="http://schemas.openxmlformats.org/officeDocument/2006/relationships/hyperlink" Target="https://www.google.com.au/url?q=http://virtualprex.com/&amp;sa=U&amp;ei=LslqU_3uDMHi8AXunoLICQ&amp;ved=0CDQQ9QEwAw&amp;usg=AFQjCNHKY5Mg4E2AawDPvuGBZAQ_iSQ3X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jpeg"/><Relationship Id="rId4" Type="http://schemas.openxmlformats.org/officeDocument/2006/relationships/hyperlink" Target="https://www.google.com.au/url?q=http://virtualprex.com/&amp;sa=U&amp;ei=LslqU_3uDMHi8AXunoLICQ&amp;ved=0CDQQ9QEwAw&amp;usg=AFQjCNHKY5Mg4E2AawDPvuGBZAQ_iSQ3X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jpeg"/><Relationship Id="rId4" Type="http://schemas.openxmlformats.org/officeDocument/2006/relationships/hyperlink" Target="https://www.google.com.au/url?q=http://virtualprex.com/&amp;sa=U&amp;ei=LslqU_3uDMHi8AXunoLICQ&amp;ved=0CDQQ9QEwAw&amp;usg=AFQjCNHKY5Mg4E2AawDPvuGBZAQ_iSQ3XA"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mailto:fcpnursing_academic@une.edu.au" TargetMode="External"/><Relationship Id="rId7" Type="http://schemas.openxmlformats.org/officeDocument/2006/relationships/hyperlink" Target="https://www.google.com.au/url?q=http://virtualprex.com/&amp;sa=U&amp;ei=LslqU_3uDMHi8AXunoLICQ&amp;ved=0CDQQ9QEwAw&amp;usg=AFQjCNHKY5Mg4E2AawDPvuGBZAQ_iSQ3XA"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mailto:nursingplacements@une.edu.au" TargetMode="External"/><Relationship Id="rId5" Type="http://schemas.openxmlformats.org/officeDocument/2006/relationships/hyperlink" Target="mailto:fcp_willo@une.edu.au" TargetMode="External"/><Relationship Id="rId4" Type="http://schemas.openxmlformats.org/officeDocument/2006/relationships/hyperlink" Target="mailto:fcpwil_coord@une.edu.a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au/url?q=http://virtualprex.com/&amp;sa=U&amp;ei=LslqU_3uDMHi8AXunoLICQ&amp;ved=0CDQQ9QEwAw&amp;usg=AFQjCNHKY5Mg4E2AawDPvuGBZAQ_iSQ3X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au/url?q=http://virtualprex.com/&amp;sa=U&amp;ei=LslqU_3uDMHi8AXunoLICQ&amp;ved=0CDQQ9QEwAw&amp;usg=AFQjCNHKY5Mg4E2AawDPvuGBZAQ_iSQ3X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au/url?q=http://virtualprex.com/&amp;sa=U&amp;ei=LslqU_3uDMHi8AXunoLICQ&amp;ved=0CDQQ9QEwAw&amp;usg=AFQjCNHKY5Mg4E2AawDPvuGBZAQ_iSQ3X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au/url?q=http://virtualprex.com/&amp;sa=U&amp;ei=LslqU_3uDMHi8AXunoLICQ&amp;ved=0CDQQ9QEwAw&amp;usg=AFQjCNHKY5Mg4E2AawDPvuGBZAQ_iSQ3X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google.com.au/url?q=http://virtualprex.com/&amp;sa=U&amp;ei=LslqU_3uDMHi8AXunoLICQ&amp;ved=0CDQQ9QEwAw&amp;usg=AFQjCNHKY5Mg4E2AawDPvuGBZAQ_iSQ3X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au/url?q=http://virtualprex.com/&amp;sa=U&amp;ei=LslqU_3uDMHi8AXunoLICQ&amp;ved=0CDQQ9QEwAw&amp;usg=AFQjCNHKY5Mg4E2AawDPvuGBZAQ_iSQ3X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1" y="2"/>
            <a:ext cx="3721097" cy="6857994"/>
          </a:xfrm>
          <a:prstGeom prst="rect">
            <a:avLst/>
          </a:prstGeom>
        </p:spPr>
      </p:pic>
      <p:sp>
        <p:nvSpPr>
          <p:cNvPr id="6" name="Rectangle 5">
            <a:extLst>
              <a:ext uri="{FF2B5EF4-FFF2-40B4-BE49-F238E27FC236}">
                <a16:creationId xmlns:a16="http://schemas.microsoft.com/office/drawing/2014/main" id="{E38610AE-0AD3-3644-ADFA-2472BF6B12E2}"/>
              </a:ext>
            </a:extLst>
          </p:cNvPr>
          <p:cNvSpPr/>
          <p:nvPr/>
        </p:nvSpPr>
        <p:spPr>
          <a:xfrm>
            <a:off x="3785681" y="204032"/>
            <a:ext cx="8070666" cy="5820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256470" y="1449851"/>
            <a:ext cx="7162800" cy="1938992"/>
          </a:xfrm>
          <a:prstGeom prst="rect">
            <a:avLst/>
          </a:prstGeom>
          <a:noFill/>
        </p:spPr>
        <p:txBody>
          <a:bodyPr wrap="square" rtlCol="0">
            <a:spAutoFit/>
          </a:bodyPr>
          <a:lstStyle/>
          <a:p>
            <a:r>
              <a:rPr lang="en-AU" sz="4000" dirty="0"/>
              <a:t>Facilitator Guide to Student Preparation and Orientation for Placement</a:t>
            </a:r>
            <a:endParaRPr lang="en-US" sz="4000" dirty="0">
              <a:latin typeface="Arial" panose="020B0604020202020204" pitchFamily="34" charset="0"/>
              <a:ea typeface="Helvetica Neue" panose="02000503000000020004" pitchFamily="2" charset="0"/>
              <a:cs typeface="Arial" panose="020B0604020202020204" pitchFamily="34" charset="0"/>
            </a:endParaRPr>
          </a:p>
        </p:txBody>
      </p:sp>
      <p:sp>
        <p:nvSpPr>
          <p:cNvPr id="14" name="Subtitle 9"/>
          <p:cNvSpPr txBox="1">
            <a:spLocks/>
          </p:cNvSpPr>
          <p:nvPr/>
        </p:nvSpPr>
        <p:spPr>
          <a:xfrm>
            <a:off x="4256470" y="3837500"/>
            <a:ext cx="6215269" cy="110974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latin typeface="Arial" panose="020B0604020202020204" pitchFamily="34" charset="0"/>
                <a:ea typeface="Helvetica Neue" panose="02000503000000020004" pitchFamily="2" charset="0"/>
                <a:cs typeface="Arial" panose="020B0604020202020204" pitchFamily="34" charset="0"/>
              </a:rPr>
              <a:t>School of Health </a:t>
            </a:r>
          </a:p>
          <a:p>
            <a:pPr marL="0" indent="0">
              <a:buNone/>
            </a:pPr>
            <a:r>
              <a:rPr lang="en-US" dirty="0">
                <a:latin typeface="Arial" panose="020B0604020202020204" pitchFamily="34" charset="0"/>
                <a:ea typeface="Helvetica Neue" panose="02000503000000020004" pitchFamily="2" charset="0"/>
                <a:cs typeface="Arial" panose="020B0604020202020204" pitchFamily="34" charset="0"/>
              </a:rPr>
              <a:t>Faculty of Medicine and Health</a:t>
            </a:r>
          </a:p>
        </p:txBody>
      </p:sp>
      <p:sp>
        <p:nvSpPr>
          <p:cNvPr id="15" name="TextBox 14"/>
          <p:cNvSpPr txBox="1"/>
          <p:nvPr/>
        </p:nvSpPr>
        <p:spPr>
          <a:xfrm>
            <a:off x="9706304" y="6338813"/>
            <a:ext cx="1457739" cy="307777"/>
          </a:xfrm>
          <a:prstGeom prst="rect">
            <a:avLst/>
          </a:prstGeom>
          <a:noFill/>
        </p:spPr>
        <p:txBody>
          <a:bodyPr wrap="square" rtlCol="0">
            <a:spAutoFit/>
          </a:bodyPr>
          <a:lstStyle/>
          <a:p>
            <a:r>
              <a:rPr lang="en-US" sz="1400" dirty="0">
                <a:latin typeface="Arial" panose="020B0604020202020204" pitchFamily="34" charset="0"/>
                <a:ea typeface="Helvetica Neue" panose="02000503000000020004" pitchFamily="2" charset="0"/>
                <a:cs typeface="Arial" panose="020B0604020202020204" pitchFamily="34" charset="0"/>
              </a:rPr>
              <a:t>2023</a:t>
            </a:r>
          </a:p>
        </p:txBody>
      </p:sp>
      <p:pic>
        <p:nvPicPr>
          <p:cNvPr id="2" name="Picture 4" descr="https://encrypted-tbn1.gstatic.com/images?q=tbn:ANd9GcTr59GOc1bIhIPEh5elYaG8M_wCYY5FP7O7u3exOZxdn8yXH1m_1xZzkSA">
            <a:hlinkClick r:id="rId3"/>
            <a:extLst>
              <a:ext uri="{FF2B5EF4-FFF2-40B4-BE49-F238E27FC236}">
                <a16:creationId xmlns:a16="http://schemas.microsoft.com/office/drawing/2014/main" id="{3020531D-55F1-DE4A-F0EE-B602819AEF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1739" y="5395903"/>
            <a:ext cx="1384608" cy="125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211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444" y="365125"/>
            <a:ext cx="9443356" cy="1325563"/>
          </a:xfrm>
        </p:spPr>
        <p:txBody>
          <a:bodyPr>
            <a:normAutofit/>
          </a:bodyPr>
          <a:lstStyle/>
          <a:p>
            <a:r>
              <a:rPr lang="en-US" dirty="0"/>
              <a:t>Student Orientation Information </a:t>
            </a:r>
            <a:endParaRPr lang="en-AU" dirty="0"/>
          </a:p>
        </p:txBody>
      </p:sp>
      <p:sp>
        <p:nvSpPr>
          <p:cNvPr id="3" name="Content Placeholder 2"/>
          <p:cNvSpPr>
            <a:spLocks noGrp="1"/>
          </p:cNvSpPr>
          <p:nvPr>
            <p:ph idx="1"/>
          </p:nvPr>
        </p:nvSpPr>
        <p:spPr/>
        <p:txBody>
          <a:bodyPr>
            <a:normAutofit/>
          </a:bodyPr>
          <a:lstStyle/>
          <a:p>
            <a:r>
              <a:rPr lang="en-US" dirty="0"/>
              <a:t>Hello and Welcome to </a:t>
            </a:r>
            <a:r>
              <a:rPr lang="en-US" sz="2000" i="1" dirty="0">
                <a:solidFill>
                  <a:schemeClr val="accent3"/>
                </a:solidFill>
              </a:rPr>
              <a:t>insert your facility name here </a:t>
            </a:r>
          </a:p>
          <a:p>
            <a:endParaRPr lang="en-US" sz="2000" i="1" dirty="0"/>
          </a:p>
          <a:p>
            <a:r>
              <a:rPr lang="en-US" altLang="en-US" dirty="0"/>
              <a:t>My name is </a:t>
            </a:r>
            <a:r>
              <a:rPr lang="en-US" altLang="en-US" dirty="0">
                <a:solidFill>
                  <a:srgbClr val="9BBB59"/>
                </a:solidFill>
              </a:rPr>
              <a:t>……..</a:t>
            </a:r>
            <a:r>
              <a:rPr lang="en-US" altLang="en-US" dirty="0"/>
              <a:t> and I will be your Clinical Facilitator during your placement here. </a:t>
            </a:r>
            <a:endParaRPr lang="en-AU" altLang="en-US" dirty="0"/>
          </a:p>
          <a:p>
            <a:r>
              <a:rPr lang="en-AU" altLang="en-US" dirty="0"/>
              <a:t>The staff here and UNE  hope that you enjoy your time here and that it is a valuable learning experience for you.   </a:t>
            </a:r>
          </a:p>
          <a:p>
            <a:pPr>
              <a:spcBef>
                <a:spcPct val="0"/>
              </a:spcBef>
            </a:pPr>
            <a:r>
              <a:rPr lang="en-AU" altLang="en-US" dirty="0"/>
              <a:t>The following slides will outline some important information for you that will assist you to maximise your placement experience.</a:t>
            </a:r>
          </a:p>
          <a:p>
            <a:pPr>
              <a:spcBef>
                <a:spcPct val="0"/>
              </a:spcBef>
            </a:pPr>
            <a:endParaRPr lang="en-AU" altLang="en-US" sz="2000" b="1" dirty="0">
              <a:solidFill>
                <a:srgbClr val="585747"/>
              </a:solidFill>
            </a:endParaRPr>
          </a:p>
          <a:p>
            <a:endParaRPr lang="en-AU" sz="2000" i="1" dirty="0"/>
          </a:p>
        </p:txBody>
      </p:sp>
      <p:pic>
        <p:nvPicPr>
          <p:cNvPr id="4" name="Picture 4" descr="https://encrypted-tbn1.gstatic.com/images?q=tbn:ANd9GcTr59GOc1bIhIPEh5elYaG8M_wCYY5FP7O7u3exOZxdn8yXH1m_1xZzkS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896" y="109538"/>
            <a:ext cx="1258362" cy="10387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C32E746-E13F-50AB-EAF3-C97F943CC636}"/>
              </a:ext>
            </a:extLst>
          </p:cNvPr>
          <p:cNvPicPr>
            <a:picLocks noChangeAspect="1"/>
          </p:cNvPicPr>
          <p:nvPr/>
        </p:nvPicPr>
        <p:blipFill>
          <a:blip r:embed="rId5"/>
          <a:stretch>
            <a:fillRect/>
          </a:stretch>
        </p:blipFill>
        <p:spPr>
          <a:xfrm>
            <a:off x="0" y="6235842"/>
            <a:ext cx="12192000" cy="654050"/>
          </a:xfrm>
          <a:prstGeom prst="rect">
            <a:avLst/>
          </a:prstGeom>
        </p:spPr>
      </p:pic>
      <p:pic>
        <p:nvPicPr>
          <p:cNvPr id="6" name="Picture 4" descr="https://encrypted-tbn1.gstatic.com/images?q=tbn:ANd9GcTr59GOc1bIhIPEh5elYaG8M_wCYY5FP7O7u3exOZxdn8yXH1m_1xZzkSA">
            <a:hlinkClick r:id="rId3"/>
            <a:extLst>
              <a:ext uri="{FF2B5EF4-FFF2-40B4-BE49-F238E27FC236}">
                <a16:creationId xmlns:a16="http://schemas.microsoft.com/office/drawing/2014/main" id="{F6F04355-121A-7EB2-16DA-117C3C78F3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2" y="81642"/>
            <a:ext cx="1384608" cy="125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619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40871"/>
            <a:ext cx="8229600" cy="914400"/>
          </a:xfrm>
        </p:spPr>
        <p:txBody>
          <a:bodyPr>
            <a:normAutofit/>
          </a:bodyPr>
          <a:lstStyle/>
          <a:p>
            <a:r>
              <a:rPr lang="en-US" dirty="0"/>
              <a:t>Student Introduction </a:t>
            </a:r>
            <a:endParaRPr lang="en-AU" dirty="0"/>
          </a:p>
        </p:txBody>
      </p:sp>
      <p:sp>
        <p:nvSpPr>
          <p:cNvPr id="3" name="Content Placeholder 2"/>
          <p:cNvSpPr>
            <a:spLocks noGrp="1"/>
          </p:cNvSpPr>
          <p:nvPr>
            <p:ph idx="1"/>
          </p:nvPr>
        </p:nvSpPr>
        <p:spPr>
          <a:xfrm>
            <a:off x="751114" y="1828800"/>
            <a:ext cx="9459686" cy="4297364"/>
          </a:xfrm>
        </p:spPr>
        <p:txBody>
          <a:bodyPr>
            <a:normAutofit/>
          </a:bodyPr>
          <a:lstStyle/>
          <a:p>
            <a:pPr>
              <a:buNone/>
            </a:pPr>
            <a:endParaRPr lang="en-US" dirty="0"/>
          </a:p>
          <a:p>
            <a:pPr>
              <a:buNone/>
            </a:pPr>
            <a:endParaRPr lang="en-US" dirty="0"/>
          </a:p>
          <a:p>
            <a:pPr>
              <a:buNone/>
            </a:pPr>
            <a:r>
              <a:rPr lang="en-US" dirty="0"/>
              <a:t>Before we get started lets take a few moments to get to know each other.</a:t>
            </a:r>
          </a:p>
          <a:p>
            <a:pPr>
              <a:buNone/>
            </a:pPr>
            <a:r>
              <a:rPr lang="en-US" dirty="0"/>
              <a:t>Does everyone know each other?</a:t>
            </a:r>
          </a:p>
          <a:p>
            <a:pPr>
              <a:buNone/>
            </a:pPr>
            <a:r>
              <a:rPr lang="en-US" dirty="0">
                <a:hlinkClick r:id="rId3"/>
              </a:rPr>
              <a:t>Ice breaker activity</a:t>
            </a:r>
            <a:endParaRPr lang="en-US" dirty="0"/>
          </a:p>
          <a:p>
            <a:pPr marL="0" indent="0">
              <a:buNone/>
            </a:pPr>
            <a:endParaRPr lang="en-US" sz="8000" dirty="0"/>
          </a:p>
          <a:p>
            <a:pPr>
              <a:buNone/>
            </a:pPr>
            <a:endParaRPr lang="en-US" sz="4400" dirty="0"/>
          </a:p>
          <a:p>
            <a:endParaRPr lang="en-AU" dirty="0"/>
          </a:p>
        </p:txBody>
      </p:sp>
      <p:pic>
        <p:nvPicPr>
          <p:cNvPr id="5" name="Picture 4">
            <a:extLst>
              <a:ext uri="{FF2B5EF4-FFF2-40B4-BE49-F238E27FC236}">
                <a16:creationId xmlns:a16="http://schemas.microsoft.com/office/drawing/2014/main" id="{C33A662F-BE66-D40A-D7DD-962ED443B8AB}"/>
              </a:ext>
            </a:extLst>
          </p:cNvPr>
          <p:cNvPicPr>
            <a:picLocks noChangeAspect="1"/>
          </p:cNvPicPr>
          <p:nvPr/>
        </p:nvPicPr>
        <p:blipFill>
          <a:blip r:embed="rId4"/>
          <a:stretch>
            <a:fillRect/>
          </a:stretch>
        </p:blipFill>
        <p:spPr>
          <a:xfrm>
            <a:off x="0" y="6235842"/>
            <a:ext cx="12192000" cy="654050"/>
          </a:xfrm>
          <a:prstGeom prst="rect">
            <a:avLst/>
          </a:prstGeom>
        </p:spPr>
      </p:pic>
      <p:pic>
        <p:nvPicPr>
          <p:cNvPr id="6" name="Picture 4" descr="https://encrypted-tbn1.gstatic.com/images?q=tbn:ANd9GcTr59GOc1bIhIPEh5elYaG8M_wCYY5FP7O7u3exOZxdn8yXH1m_1xZzkSA">
            <a:hlinkClick r:id="rId5"/>
            <a:extLst>
              <a:ext uri="{FF2B5EF4-FFF2-40B4-BE49-F238E27FC236}">
                <a16:creationId xmlns:a16="http://schemas.microsoft.com/office/drawing/2014/main" id="{33D930E4-8DC6-F0BA-296D-161AFE5C1A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110" y="184063"/>
            <a:ext cx="1384608" cy="125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645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normAutofit/>
          </a:bodyPr>
          <a:lstStyle/>
          <a:p>
            <a:r>
              <a:rPr lang="en-US" sz="4000" dirty="0"/>
              <a:t>Role of the Clinical Facilitator </a:t>
            </a:r>
            <a:endParaRPr lang="en-AU" sz="4000" dirty="0"/>
          </a:p>
        </p:txBody>
      </p:sp>
      <p:sp>
        <p:nvSpPr>
          <p:cNvPr id="3" name="Content Placeholder 2"/>
          <p:cNvSpPr>
            <a:spLocks noGrp="1"/>
          </p:cNvSpPr>
          <p:nvPr>
            <p:ph idx="1"/>
          </p:nvPr>
        </p:nvSpPr>
        <p:spPr>
          <a:xfrm>
            <a:off x="457199" y="1339706"/>
            <a:ext cx="10842172" cy="5213493"/>
          </a:xfrm>
        </p:spPr>
        <p:txBody>
          <a:bodyPr>
            <a:normAutofit fontScale="25000" lnSpcReduction="20000"/>
          </a:bodyPr>
          <a:lstStyle/>
          <a:p>
            <a:pPr>
              <a:buNone/>
            </a:pPr>
            <a:endParaRPr lang="en-AU" sz="7200" dirty="0"/>
          </a:p>
          <a:p>
            <a:pPr>
              <a:buNone/>
            </a:pPr>
            <a:r>
              <a:rPr lang="en-AU" sz="7200" dirty="0"/>
              <a:t>Formal definition --</a:t>
            </a:r>
            <a:r>
              <a:rPr lang="en-AU" sz="7200" i="1" dirty="0"/>
              <a:t>“A Registered Nurse who is employed by or seconded to the University to provide additional clinical education/supervision/support for nursing students”</a:t>
            </a:r>
          </a:p>
          <a:p>
            <a:pPr>
              <a:buNone/>
            </a:pPr>
            <a:r>
              <a:rPr lang="en-AU" sz="8000" dirty="0"/>
              <a:t>The role of the Clinical Facilitator is varied however the key components include someone who can:</a:t>
            </a:r>
          </a:p>
          <a:p>
            <a:endParaRPr lang="en-AU" sz="8000" dirty="0"/>
          </a:p>
          <a:p>
            <a:pPr lvl="0"/>
            <a:r>
              <a:rPr lang="en-AU" sz="8000" dirty="0"/>
              <a:t>Liaise with clinicians and nurse managers during the placement period to ensure that support for all stakeholders including nursing students is provided.</a:t>
            </a:r>
          </a:p>
          <a:p>
            <a:pPr lvl="0"/>
            <a:r>
              <a:rPr lang="en-AU" sz="8000" dirty="0"/>
              <a:t>Ensure that students receive both formative and summative performance evaluations.</a:t>
            </a:r>
          </a:p>
          <a:p>
            <a:pPr lvl="0"/>
            <a:r>
              <a:rPr lang="en-AU" sz="8000" dirty="0"/>
              <a:t>Where possible find additional activities to enhance students clinical learning experience this placement.</a:t>
            </a:r>
          </a:p>
          <a:p>
            <a:pPr lvl="0"/>
            <a:r>
              <a:rPr lang="en-AU" sz="8000" dirty="0"/>
              <a:t>Assist with any issues or concerns students may have including providing appropriate strategies to deal with the issues.</a:t>
            </a:r>
            <a:endParaRPr lang="en-AU" sz="7200" dirty="0"/>
          </a:p>
          <a:p>
            <a:pPr lvl="0"/>
            <a:endParaRPr lang="en-AU" sz="7200" dirty="0"/>
          </a:p>
          <a:p>
            <a:pPr lvl="0">
              <a:buNone/>
            </a:pPr>
            <a:r>
              <a:rPr lang="en-AU" sz="7200" dirty="0"/>
              <a:t>Please remember that as a facilitator I am an additional support person. You will still be working with a Registered Nurse/ Staff member every day in your clinical area who will provide you with support and educational opportunities.</a:t>
            </a:r>
          </a:p>
          <a:p>
            <a:endParaRPr lang="en-US" sz="8000" dirty="0"/>
          </a:p>
          <a:p>
            <a:pPr>
              <a:buNone/>
            </a:pPr>
            <a:endParaRPr lang="en-AU" dirty="0"/>
          </a:p>
        </p:txBody>
      </p:sp>
      <p:pic>
        <p:nvPicPr>
          <p:cNvPr id="4" name="Picture 4" descr="https://encrypted-tbn1.gstatic.com/images?q=tbn:ANd9GcTr59GOc1bIhIPEh5elYaG8M_wCYY5FP7O7u3exOZxdn8yXH1m_1xZzkS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731" y="152401"/>
            <a:ext cx="1107688"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4B83C37-635A-FCDE-A3FF-CCC0279D5B41}"/>
              </a:ext>
            </a:extLst>
          </p:cNvPr>
          <p:cNvPicPr>
            <a:picLocks noChangeAspect="1"/>
          </p:cNvPicPr>
          <p:nvPr/>
        </p:nvPicPr>
        <p:blipFill>
          <a:blip r:embed="rId5"/>
          <a:stretch>
            <a:fillRect/>
          </a:stretch>
        </p:blipFill>
        <p:spPr>
          <a:xfrm>
            <a:off x="0" y="6235842"/>
            <a:ext cx="12192000" cy="654050"/>
          </a:xfrm>
          <a:prstGeom prst="rect">
            <a:avLst/>
          </a:prstGeom>
        </p:spPr>
      </p:pic>
      <p:pic>
        <p:nvPicPr>
          <p:cNvPr id="6" name="Picture 4" descr="https://encrypted-tbn1.gstatic.com/images?q=tbn:ANd9GcTr59GOc1bIhIPEh5elYaG8M_wCYY5FP7O7u3exOZxdn8yXH1m_1xZzkSA">
            <a:hlinkClick r:id="rId3"/>
            <a:extLst>
              <a:ext uri="{FF2B5EF4-FFF2-40B4-BE49-F238E27FC236}">
                <a16:creationId xmlns:a16="http://schemas.microsoft.com/office/drawing/2014/main" id="{0A8D533A-A417-9F73-4527-D977EEAD6A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2" y="81642"/>
            <a:ext cx="1384608" cy="125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461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7014" y="365125"/>
            <a:ext cx="9116786" cy="1325563"/>
          </a:xfrm>
        </p:spPr>
        <p:txBody>
          <a:bodyPr/>
          <a:lstStyle/>
          <a:p>
            <a:r>
              <a:rPr lang="en-US" dirty="0"/>
              <a:t>Map of Facility </a:t>
            </a:r>
            <a:endParaRPr lang="en-AU" dirty="0"/>
          </a:p>
        </p:txBody>
      </p:sp>
      <p:sp>
        <p:nvSpPr>
          <p:cNvPr id="3" name="Content Placeholder 2"/>
          <p:cNvSpPr>
            <a:spLocks noGrp="1"/>
          </p:cNvSpPr>
          <p:nvPr>
            <p:ph idx="1"/>
          </p:nvPr>
        </p:nvSpPr>
        <p:spPr/>
        <p:txBody>
          <a:bodyPr/>
          <a:lstStyle/>
          <a:p>
            <a:r>
              <a:rPr lang="en-AU" dirty="0"/>
              <a:t>Please refer to the map handout.</a:t>
            </a:r>
          </a:p>
          <a:p>
            <a:r>
              <a:rPr lang="en-AU" dirty="0"/>
              <a:t>Be aware of parking, security. </a:t>
            </a:r>
          </a:p>
          <a:p>
            <a:r>
              <a:rPr lang="en-AU" dirty="0"/>
              <a:t>??? Add any addition site specific information </a:t>
            </a:r>
            <a:r>
              <a:rPr lang="en-AU" dirty="0" err="1"/>
              <a:t>eg</a:t>
            </a:r>
            <a:r>
              <a:rPr lang="en-AU" dirty="0"/>
              <a:t>: enter form Holden street, Bus A89 stops at Finders Street etc… </a:t>
            </a:r>
          </a:p>
        </p:txBody>
      </p:sp>
      <p:pic>
        <p:nvPicPr>
          <p:cNvPr id="4" name="Picture 4" descr="https://encrypted-tbn1.gstatic.com/images?q=tbn:ANd9GcTr59GOc1bIhIPEh5elYaG8M_wCYY5FP7O7u3exOZxdn8yXH1m_1xZzkS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08" y="232795"/>
            <a:ext cx="1085983" cy="8964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BEFC3B5-6B1B-B7E1-041E-961A5167ED04}"/>
              </a:ext>
            </a:extLst>
          </p:cNvPr>
          <p:cNvPicPr>
            <a:picLocks noChangeAspect="1"/>
          </p:cNvPicPr>
          <p:nvPr/>
        </p:nvPicPr>
        <p:blipFill>
          <a:blip r:embed="rId5"/>
          <a:stretch>
            <a:fillRect/>
          </a:stretch>
        </p:blipFill>
        <p:spPr>
          <a:xfrm>
            <a:off x="0" y="6235842"/>
            <a:ext cx="12192000" cy="654050"/>
          </a:xfrm>
          <a:prstGeom prst="rect">
            <a:avLst/>
          </a:prstGeom>
        </p:spPr>
      </p:pic>
      <p:pic>
        <p:nvPicPr>
          <p:cNvPr id="7" name="Picture 6">
            <a:extLst>
              <a:ext uri="{FF2B5EF4-FFF2-40B4-BE49-F238E27FC236}">
                <a16:creationId xmlns:a16="http://schemas.microsoft.com/office/drawing/2014/main" id="{0625F978-60DE-9FFD-BED5-D9423338D428}"/>
              </a:ext>
            </a:extLst>
          </p:cNvPr>
          <p:cNvPicPr>
            <a:picLocks noChangeAspect="1"/>
          </p:cNvPicPr>
          <p:nvPr/>
        </p:nvPicPr>
        <p:blipFill>
          <a:blip r:embed="rId6"/>
          <a:stretch>
            <a:fillRect/>
          </a:stretch>
        </p:blipFill>
        <p:spPr>
          <a:xfrm>
            <a:off x="7326086" y="3637909"/>
            <a:ext cx="4027714" cy="2332224"/>
          </a:xfrm>
          <a:prstGeom prst="rect">
            <a:avLst/>
          </a:prstGeom>
        </p:spPr>
      </p:pic>
      <p:pic>
        <p:nvPicPr>
          <p:cNvPr id="8" name="Picture 4" descr="https://encrypted-tbn1.gstatic.com/images?q=tbn:ANd9GcTr59GOc1bIhIPEh5elYaG8M_wCYY5FP7O7u3exOZxdn8yXH1m_1xZzkSA">
            <a:hlinkClick r:id="rId3"/>
            <a:extLst>
              <a:ext uri="{FF2B5EF4-FFF2-40B4-BE49-F238E27FC236}">
                <a16:creationId xmlns:a16="http://schemas.microsoft.com/office/drawing/2014/main" id="{20A7146B-2182-84F8-1258-33533EB52C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2" y="81642"/>
            <a:ext cx="1384608" cy="125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049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365125"/>
            <a:ext cx="9639299" cy="1325563"/>
          </a:xfrm>
        </p:spPr>
        <p:txBody>
          <a:bodyPr/>
          <a:lstStyle/>
          <a:p>
            <a:r>
              <a:rPr lang="en-US" dirty="0"/>
              <a:t>Key Contacts </a:t>
            </a:r>
            <a:endParaRPr lang="en-AU" dirty="0"/>
          </a:p>
        </p:txBody>
      </p:sp>
      <p:sp>
        <p:nvSpPr>
          <p:cNvPr id="3" name="Content Placeholder 2"/>
          <p:cNvSpPr>
            <a:spLocks noGrp="1"/>
          </p:cNvSpPr>
          <p:nvPr>
            <p:ph idx="1"/>
          </p:nvPr>
        </p:nvSpPr>
        <p:spPr>
          <a:xfrm>
            <a:off x="424543" y="1825625"/>
            <a:ext cx="10929257" cy="4351338"/>
          </a:xfrm>
        </p:spPr>
        <p:txBody>
          <a:bodyPr>
            <a:normAutofit/>
          </a:bodyPr>
          <a:lstStyle/>
          <a:p>
            <a:pPr marL="0" indent="0">
              <a:buNone/>
            </a:pPr>
            <a:r>
              <a:rPr lang="en-US" sz="1900" dirty="0"/>
              <a:t>There are numerous reasons why you may need to make contact with staff during your placement here are a few key contacts for you to make a note of</a:t>
            </a:r>
          </a:p>
          <a:p>
            <a:r>
              <a:rPr lang="en-US" sz="1800" dirty="0"/>
              <a:t>Facilitator details – </a:t>
            </a:r>
            <a:r>
              <a:rPr lang="en-US" sz="1800" dirty="0">
                <a:solidFill>
                  <a:schemeClr val="accent3"/>
                </a:solidFill>
              </a:rPr>
              <a:t>insert your phone number and email (optional) </a:t>
            </a:r>
          </a:p>
          <a:p>
            <a:r>
              <a:rPr lang="en-US" sz="1800" dirty="0"/>
              <a:t>Hospital Switch – </a:t>
            </a:r>
            <a:r>
              <a:rPr lang="en-US" sz="1800" dirty="0">
                <a:solidFill>
                  <a:srgbClr val="9BBB59"/>
                </a:solidFill>
              </a:rPr>
              <a:t>Insert details</a:t>
            </a:r>
          </a:p>
          <a:p>
            <a:r>
              <a:rPr lang="en-US" sz="1800" dirty="0"/>
              <a:t>Accommodation/ admin contact – </a:t>
            </a:r>
            <a:r>
              <a:rPr lang="en-US" sz="1800" dirty="0">
                <a:solidFill>
                  <a:srgbClr val="9BBB59"/>
                </a:solidFill>
              </a:rPr>
              <a:t>Insert details</a:t>
            </a:r>
            <a:endParaRPr lang="en-US" sz="1800" dirty="0"/>
          </a:p>
          <a:p>
            <a:r>
              <a:rPr lang="en-US" sz="1800" dirty="0"/>
              <a:t>Clinical Nurse Educator for students  – </a:t>
            </a:r>
            <a:r>
              <a:rPr lang="en-US" sz="1800" dirty="0">
                <a:solidFill>
                  <a:srgbClr val="9BBB59"/>
                </a:solidFill>
              </a:rPr>
              <a:t>Insert details</a:t>
            </a:r>
            <a:endParaRPr lang="en-US" sz="1800" dirty="0"/>
          </a:p>
          <a:p>
            <a:r>
              <a:rPr lang="en-US" sz="1800" dirty="0"/>
              <a:t>Infection Control – </a:t>
            </a:r>
            <a:r>
              <a:rPr lang="en-US" sz="1800" dirty="0">
                <a:solidFill>
                  <a:srgbClr val="9BBB59"/>
                </a:solidFill>
              </a:rPr>
              <a:t>Insert details</a:t>
            </a:r>
            <a:endParaRPr lang="en-US" sz="1800" dirty="0"/>
          </a:p>
          <a:p>
            <a:r>
              <a:rPr lang="en-US" sz="1800" dirty="0"/>
              <a:t>Please also ensure that you obtain contact details for your ward</a:t>
            </a:r>
          </a:p>
          <a:p>
            <a:r>
              <a:rPr lang="en-US" sz="1800" dirty="0"/>
              <a:t>Name and contact number for preceptor/ward buddy</a:t>
            </a:r>
          </a:p>
          <a:p>
            <a:r>
              <a:rPr lang="en-US" sz="1800" dirty="0"/>
              <a:t>Nursing Unit Manager</a:t>
            </a:r>
          </a:p>
          <a:p>
            <a:endParaRPr lang="en-US" sz="1800" dirty="0"/>
          </a:p>
          <a:p>
            <a:endParaRPr lang="en-AU" dirty="0"/>
          </a:p>
        </p:txBody>
      </p:sp>
      <p:pic>
        <p:nvPicPr>
          <p:cNvPr id="4" name="Picture 4" descr="https://encrypted-tbn1.gstatic.com/images?q=tbn:ANd9GcTr59GOc1bIhIPEh5elYaG8M_wCYY5FP7O7u3exOZxdn8yXH1m_1xZzkS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389" y="230188"/>
            <a:ext cx="1121226" cy="10597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32FD29B-3E78-A9FF-AB7F-D8D2AC601590}"/>
              </a:ext>
            </a:extLst>
          </p:cNvPr>
          <p:cNvPicPr>
            <a:picLocks noChangeAspect="1"/>
          </p:cNvPicPr>
          <p:nvPr/>
        </p:nvPicPr>
        <p:blipFill>
          <a:blip r:embed="rId5"/>
          <a:stretch>
            <a:fillRect/>
          </a:stretch>
        </p:blipFill>
        <p:spPr>
          <a:xfrm>
            <a:off x="0" y="6235842"/>
            <a:ext cx="12192000" cy="654050"/>
          </a:xfrm>
          <a:prstGeom prst="rect">
            <a:avLst/>
          </a:prstGeom>
        </p:spPr>
      </p:pic>
      <p:pic>
        <p:nvPicPr>
          <p:cNvPr id="6" name="Picture 4" descr="https://encrypted-tbn1.gstatic.com/images?q=tbn:ANd9GcTr59GOc1bIhIPEh5elYaG8M_wCYY5FP7O7u3exOZxdn8yXH1m_1xZzkSA">
            <a:hlinkClick r:id="rId3"/>
            <a:extLst>
              <a:ext uri="{FF2B5EF4-FFF2-40B4-BE49-F238E27FC236}">
                <a16:creationId xmlns:a16="http://schemas.microsoft.com/office/drawing/2014/main" id="{EADBE774-6ECB-4180-FE9E-1991257A6A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2" y="81642"/>
            <a:ext cx="1384608" cy="12580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2EE01F5-EEA1-FD8A-A5B4-CF4E2780589B}"/>
              </a:ext>
            </a:extLst>
          </p:cNvPr>
          <p:cNvPicPr>
            <a:picLocks noChangeAspect="1"/>
          </p:cNvPicPr>
          <p:nvPr/>
        </p:nvPicPr>
        <p:blipFill>
          <a:blip r:embed="rId6"/>
          <a:stretch>
            <a:fillRect/>
          </a:stretch>
        </p:blipFill>
        <p:spPr>
          <a:xfrm>
            <a:off x="7735715" y="2596242"/>
            <a:ext cx="3329613" cy="2280557"/>
          </a:xfrm>
          <a:prstGeom prst="rect">
            <a:avLst/>
          </a:prstGeom>
        </p:spPr>
      </p:pic>
    </p:spTree>
    <p:extLst>
      <p:ext uri="{BB962C8B-B14F-4D97-AF65-F5344CB8AC3E}">
        <p14:creationId xmlns:p14="http://schemas.microsoft.com/office/powerpoint/2010/main" val="122616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470" y="365125"/>
            <a:ext cx="9541329" cy="1325563"/>
          </a:xfrm>
        </p:spPr>
        <p:txBody>
          <a:bodyPr>
            <a:normAutofit/>
          </a:bodyPr>
          <a:lstStyle/>
          <a:p>
            <a:r>
              <a:rPr lang="en-US" dirty="0"/>
              <a:t>Roster and hours in line with WHS </a:t>
            </a:r>
            <a:endParaRPr lang="en-AU" dirty="0"/>
          </a:p>
        </p:txBody>
      </p:sp>
      <p:sp>
        <p:nvSpPr>
          <p:cNvPr id="3" name="Content Placeholder 2"/>
          <p:cNvSpPr>
            <a:spLocks noGrp="1"/>
          </p:cNvSpPr>
          <p:nvPr>
            <p:ph idx="1"/>
          </p:nvPr>
        </p:nvSpPr>
        <p:spPr/>
        <p:txBody>
          <a:bodyPr>
            <a:normAutofit/>
          </a:bodyPr>
          <a:lstStyle/>
          <a:p>
            <a:r>
              <a:rPr lang="en-AU" dirty="0"/>
              <a:t>If you do not already have a roster it will be provided to you by the end of the day. </a:t>
            </a:r>
          </a:p>
          <a:p>
            <a:endParaRPr lang="en-AU" dirty="0"/>
          </a:p>
          <a:p>
            <a:r>
              <a:rPr lang="en-AU" dirty="0"/>
              <a:t>Please ensure that your roster matches the requirements set out in your Nursing Course Handbook. </a:t>
            </a:r>
          </a:p>
          <a:p>
            <a:r>
              <a:rPr lang="en-AU" dirty="0"/>
              <a:t>Any alterations to rosters must be done in consultation with the ward and the clinical facilitator. </a:t>
            </a:r>
          </a:p>
          <a:p>
            <a:r>
              <a:rPr lang="en-AU" dirty="0"/>
              <a:t>Reminder - Students must not work more that 48hrs in a week</a:t>
            </a:r>
          </a:p>
          <a:p>
            <a:endParaRPr lang="en-AU" dirty="0"/>
          </a:p>
          <a:p>
            <a:endParaRPr lang="en-AU" dirty="0"/>
          </a:p>
        </p:txBody>
      </p:sp>
      <p:pic>
        <p:nvPicPr>
          <p:cNvPr id="4" name="Picture 4" descr="https://encrypted-tbn1.gstatic.com/images?q=tbn:ANd9GcTr59GOc1bIhIPEh5elYaG8M_wCYY5FP7O7u3exOZxdn8yXH1m_1xZzkS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7260"/>
            <a:ext cx="1230086" cy="10154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33BB60E-E852-5823-9A7F-44C8F8407C12}"/>
              </a:ext>
            </a:extLst>
          </p:cNvPr>
          <p:cNvPicPr>
            <a:picLocks noChangeAspect="1"/>
          </p:cNvPicPr>
          <p:nvPr/>
        </p:nvPicPr>
        <p:blipFill>
          <a:blip r:embed="rId5"/>
          <a:stretch>
            <a:fillRect/>
          </a:stretch>
        </p:blipFill>
        <p:spPr>
          <a:xfrm>
            <a:off x="0" y="6235842"/>
            <a:ext cx="12192000" cy="654050"/>
          </a:xfrm>
          <a:prstGeom prst="rect">
            <a:avLst/>
          </a:prstGeom>
        </p:spPr>
      </p:pic>
      <p:pic>
        <p:nvPicPr>
          <p:cNvPr id="6" name="Picture 4" descr="https://encrypted-tbn1.gstatic.com/images?q=tbn:ANd9GcTr59GOc1bIhIPEh5elYaG8M_wCYY5FP7O7u3exOZxdn8yXH1m_1xZzkSA">
            <a:hlinkClick r:id="rId3"/>
            <a:extLst>
              <a:ext uri="{FF2B5EF4-FFF2-40B4-BE49-F238E27FC236}">
                <a16:creationId xmlns:a16="http://schemas.microsoft.com/office/drawing/2014/main" id="{F7519661-AE66-0483-E30D-A9DA7E735B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2" y="81642"/>
            <a:ext cx="1384608" cy="125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008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5"/>
            <a:ext cx="9753599" cy="1325563"/>
          </a:xfrm>
        </p:spPr>
        <p:txBody>
          <a:bodyPr/>
          <a:lstStyle/>
          <a:p>
            <a:r>
              <a:rPr lang="en-US" dirty="0"/>
              <a:t>General Safety Rules </a:t>
            </a:r>
            <a:endParaRPr lang="en-AU" dirty="0"/>
          </a:p>
        </p:txBody>
      </p:sp>
      <p:sp>
        <p:nvSpPr>
          <p:cNvPr id="3" name="Content Placeholder 2"/>
          <p:cNvSpPr>
            <a:spLocks noGrp="1"/>
          </p:cNvSpPr>
          <p:nvPr>
            <p:ph idx="1"/>
          </p:nvPr>
        </p:nvSpPr>
        <p:spPr/>
        <p:txBody>
          <a:bodyPr>
            <a:normAutofit fontScale="70000" lnSpcReduction="20000"/>
          </a:bodyPr>
          <a:lstStyle/>
          <a:p>
            <a:pPr marL="0" indent="0">
              <a:buNone/>
            </a:pPr>
            <a:r>
              <a:rPr lang="en-AU" dirty="0"/>
              <a:t>It is very important that you are mindful of your own and others safety at all times during placement. Please be mindful of the following;</a:t>
            </a:r>
          </a:p>
          <a:p>
            <a:pPr marL="0" indent="0">
              <a:buNone/>
            </a:pPr>
            <a:endParaRPr lang="en-AU" sz="2600" dirty="0"/>
          </a:p>
          <a:p>
            <a:r>
              <a:rPr lang="en-AU" altLang="en-US" dirty="0"/>
              <a:t>Maintain patient and organisation confidentiality at all times</a:t>
            </a:r>
          </a:p>
          <a:p>
            <a:r>
              <a:rPr lang="en-AU" altLang="en-US" dirty="0"/>
              <a:t>Wear PPE as required</a:t>
            </a:r>
          </a:p>
          <a:p>
            <a:r>
              <a:rPr lang="en-AU" altLang="en-US" dirty="0"/>
              <a:t>Wear ID badge in a visible position</a:t>
            </a:r>
          </a:p>
          <a:p>
            <a:r>
              <a:rPr lang="en-AU" altLang="en-US" dirty="0"/>
              <a:t>Smoking is not permitted on site</a:t>
            </a:r>
          </a:p>
          <a:p>
            <a:r>
              <a:rPr lang="en-AU" altLang="en-US" dirty="0"/>
              <a:t>Do not wedge open fire doors</a:t>
            </a:r>
          </a:p>
          <a:p>
            <a:r>
              <a:rPr lang="en-AU" altLang="en-US" dirty="0"/>
              <a:t>Practice safe manual handling</a:t>
            </a:r>
          </a:p>
          <a:p>
            <a:r>
              <a:rPr lang="en-AU" altLang="en-US" dirty="0"/>
              <a:t>Be aware of your own personal security – report security concerns immediately</a:t>
            </a:r>
          </a:p>
          <a:p>
            <a:r>
              <a:rPr lang="en-AU" altLang="en-US" dirty="0"/>
              <a:t>Report all accidents, incidents, near misses &amp; unsafe conditions to your supervisor</a:t>
            </a:r>
          </a:p>
          <a:p>
            <a:r>
              <a:rPr lang="en-AU" dirty="0"/>
              <a:t>*Please refer to your handout/student ID Card/ </a:t>
            </a:r>
            <a:r>
              <a:rPr lang="en-AU" altLang="en-US" dirty="0"/>
              <a:t>which outlines the procedures and phone numbers to use in emergency situations.</a:t>
            </a:r>
          </a:p>
          <a:p>
            <a:endParaRPr lang="en-AU" dirty="0"/>
          </a:p>
        </p:txBody>
      </p:sp>
      <p:pic>
        <p:nvPicPr>
          <p:cNvPr id="4" name="Picture 4" descr="https://encrypted-tbn1.gstatic.com/images?q=tbn:ANd9GcTr59GOc1bIhIPEh5elYaG8M_wCYY5FP7O7u3exOZxdn8yXH1m_1xZzkS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2" y="230187"/>
            <a:ext cx="1204665" cy="9944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24BB1D4-3715-54B4-1106-913F97CF1DD6}"/>
              </a:ext>
            </a:extLst>
          </p:cNvPr>
          <p:cNvPicPr>
            <a:picLocks noChangeAspect="1"/>
          </p:cNvPicPr>
          <p:nvPr/>
        </p:nvPicPr>
        <p:blipFill>
          <a:blip r:embed="rId5"/>
          <a:stretch>
            <a:fillRect/>
          </a:stretch>
        </p:blipFill>
        <p:spPr>
          <a:xfrm>
            <a:off x="0" y="6235842"/>
            <a:ext cx="12192000" cy="654050"/>
          </a:xfrm>
          <a:prstGeom prst="rect">
            <a:avLst/>
          </a:prstGeom>
        </p:spPr>
      </p:pic>
      <p:pic>
        <p:nvPicPr>
          <p:cNvPr id="6" name="Picture 4" descr="https://encrypted-tbn1.gstatic.com/images?q=tbn:ANd9GcTr59GOc1bIhIPEh5elYaG8M_wCYY5FP7O7u3exOZxdn8yXH1m_1xZzkSA">
            <a:hlinkClick r:id="rId3"/>
            <a:extLst>
              <a:ext uri="{FF2B5EF4-FFF2-40B4-BE49-F238E27FC236}">
                <a16:creationId xmlns:a16="http://schemas.microsoft.com/office/drawing/2014/main" id="{B20148AF-E1E3-EC67-BFDA-D79E89E09E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2" y="81642"/>
            <a:ext cx="1384608" cy="125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889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noAutofit/>
          </a:bodyPr>
          <a:lstStyle/>
          <a:p>
            <a:r>
              <a:rPr lang="en-US" dirty="0"/>
              <a:t>Dress Code in line with WHS</a:t>
            </a:r>
            <a:endParaRPr lang="en-AU" dirty="0"/>
          </a:p>
        </p:txBody>
      </p:sp>
      <p:sp>
        <p:nvSpPr>
          <p:cNvPr id="3" name="Content Placeholder 2"/>
          <p:cNvSpPr>
            <a:spLocks noGrp="1"/>
          </p:cNvSpPr>
          <p:nvPr>
            <p:ph idx="1"/>
          </p:nvPr>
        </p:nvSpPr>
        <p:spPr>
          <a:xfrm>
            <a:off x="473529" y="1485900"/>
            <a:ext cx="11462657" cy="5067300"/>
          </a:xfrm>
        </p:spPr>
        <p:txBody>
          <a:bodyPr>
            <a:normAutofit fontScale="85000" lnSpcReduction="20000"/>
          </a:bodyPr>
          <a:lstStyle/>
          <a:p>
            <a:pPr>
              <a:buNone/>
            </a:pPr>
            <a:r>
              <a:rPr lang="en-AU" altLang="en-US" dirty="0"/>
              <a:t>In line with infection control principles - UNE nursing uniform must be clean each day. </a:t>
            </a:r>
          </a:p>
          <a:p>
            <a:pPr>
              <a:buNone/>
            </a:pPr>
            <a:endParaRPr lang="en-AU" altLang="en-US" dirty="0"/>
          </a:p>
          <a:p>
            <a:pPr>
              <a:buNone/>
            </a:pPr>
            <a:r>
              <a:rPr lang="en-AU" altLang="en-US" dirty="0"/>
              <a:t>Please ensure you also adhere to  the following requirements:</a:t>
            </a:r>
          </a:p>
          <a:p>
            <a:pPr>
              <a:buNone/>
            </a:pPr>
            <a:endParaRPr lang="en-AU" altLang="en-US" dirty="0"/>
          </a:p>
          <a:p>
            <a:r>
              <a:rPr lang="en-AU" altLang="en-US" dirty="0"/>
              <a:t>Bare below the elbows – no hand (excepting one plain wedding  ring only), wrist or forearm jewellery.</a:t>
            </a:r>
          </a:p>
          <a:p>
            <a:r>
              <a:rPr lang="en-AU" altLang="en-US" dirty="0"/>
              <a:t>Fingernails – clean, short and not sharp, no artificial nails, nail art or nail polish.</a:t>
            </a:r>
          </a:p>
          <a:p>
            <a:r>
              <a:rPr lang="en-AU" altLang="en-US" dirty="0"/>
              <a:t>Hair longer than shoulder length must be tied back and tidy (not long loose ponytail).</a:t>
            </a:r>
          </a:p>
          <a:p>
            <a:r>
              <a:rPr lang="en-AU" altLang="en-US" dirty="0"/>
              <a:t>Do not wear objects/clothing hanging around neck that can be pulled, twisted or grabbed or promote spread of infection.</a:t>
            </a:r>
          </a:p>
          <a:p>
            <a:r>
              <a:rPr lang="en-AU" altLang="en-US" dirty="0"/>
              <a:t>Clothing to be in good repair, freshly laundered and not wrinkled. Should not impede with hand and forearm cleansing. Appropriate shirt, slacks and skirt of corporate length.</a:t>
            </a:r>
          </a:p>
          <a:p>
            <a:r>
              <a:rPr lang="en-AU" altLang="en-US" dirty="0"/>
              <a:t>Footwear–  navy blue or black, non-porous upper and enclosed with flat, stable, non-slip sole. </a:t>
            </a:r>
          </a:p>
          <a:p>
            <a:endParaRPr lang="en-AU" dirty="0"/>
          </a:p>
        </p:txBody>
      </p:sp>
      <p:pic>
        <p:nvPicPr>
          <p:cNvPr id="4" name="Picture 3">
            <a:extLst>
              <a:ext uri="{FF2B5EF4-FFF2-40B4-BE49-F238E27FC236}">
                <a16:creationId xmlns:a16="http://schemas.microsoft.com/office/drawing/2014/main" id="{BC0E5A76-C1AA-3480-2963-C57E8E63F97D}"/>
              </a:ext>
            </a:extLst>
          </p:cNvPr>
          <p:cNvPicPr>
            <a:picLocks noChangeAspect="1"/>
          </p:cNvPicPr>
          <p:nvPr/>
        </p:nvPicPr>
        <p:blipFill>
          <a:blip r:embed="rId3"/>
          <a:stretch>
            <a:fillRect/>
          </a:stretch>
        </p:blipFill>
        <p:spPr>
          <a:xfrm>
            <a:off x="0" y="6235842"/>
            <a:ext cx="12192000" cy="654050"/>
          </a:xfrm>
          <a:prstGeom prst="rect">
            <a:avLst/>
          </a:prstGeom>
        </p:spPr>
      </p:pic>
      <p:pic>
        <p:nvPicPr>
          <p:cNvPr id="6" name="Picture 4" descr="https://encrypted-tbn1.gstatic.com/images?q=tbn:ANd9GcTr59GOc1bIhIPEh5elYaG8M_wCYY5FP7O7u3exOZxdn8yXH1m_1xZzkSA">
            <a:hlinkClick r:id="rId4"/>
            <a:extLst>
              <a:ext uri="{FF2B5EF4-FFF2-40B4-BE49-F238E27FC236}">
                <a16:creationId xmlns:a16="http://schemas.microsoft.com/office/drawing/2014/main" id="{DAC2C290-16C3-940D-DA12-65EAA26EDE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2" y="81642"/>
            <a:ext cx="1384608" cy="125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581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186" y="365125"/>
            <a:ext cx="9704614" cy="1325563"/>
          </a:xfrm>
        </p:spPr>
        <p:txBody>
          <a:bodyPr/>
          <a:lstStyle/>
          <a:p>
            <a:r>
              <a:rPr lang="en-US" dirty="0"/>
              <a:t>Standard Precautions</a:t>
            </a:r>
          </a:p>
        </p:txBody>
      </p:sp>
      <p:sp>
        <p:nvSpPr>
          <p:cNvPr id="3" name="Content Placeholder 2"/>
          <p:cNvSpPr>
            <a:spLocks noGrp="1"/>
          </p:cNvSpPr>
          <p:nvPr>
            <p:ph idx="1"/>
          </p:nvPr>
        </p:nvSpPr>
        <p:spPr>
          <a:xfrm>
            <a:off x="489857" y="1825625"/>
            <a:ext cx="10863943" cy="4351338"/>
          </a:xfrm>
        </p:spPr>
        <p:txBody>
          <a:bodyPr>
            <a:normAutofit fontScale="85000" lnSpcReduction="10000"/>
          </a:bodyPr>
          <a:lstStyle/>
          <a:p>
            <a:pPr>
              <a:lnSpc>
                <a:spcPct val="90000"/>
              </a:lnSpc>
            </a:pPr>
            <a:r>
              <a:rPr lang="en-AU" altLang="en-US" dirty="0"/>
              <a:t>Standard precautions</a:t>
            </a:r>
            <a:r>
              <a:rPr lang="en-AU" altLang="en-US" i="1" u="sng" dirty="0"/>
              <a:t> always  </a:t>
            </a:r>
            <a:r>
              <a:rPr lang="en-AU" altLang="en-US" dirty="0"/>
              <a:t>assume all blood and body fluids are potentially infectious.</a:t>
            </a:r>
          </a:p>
          <a:p>
            <a:pPr>
              <a:lnSpc>
                <a:spcPct val="90000"/>
              </a:lnSpc>
            </a:pPr>
            <a:r>
              <a:rPr lang="en-AU" altLang="en-US" dirty="0"/>
              <a:t>Protecting ourselves and our patients.</a:t>
            </a:r>
          </a:p>
          <a:p>
            <a:pPr>
              <a:lnSpc>
                <a:spcPct val="90000"/>
              </a:lnSpc>
            </a:pPr>
            <a:r>
              <a:rPr lang="en-AU" altLang="en-US" dirty="0"/>
              <a:t>Washing hands – use alcohol based hand rubs when hands are not physically soiled</a:t>
            </a:r>
          </a:p>
          <a:p>
            <a:pPr>
              <a:lnSpc>
                <a:spcPct val="90000"/>
              </a:lnSpc>
            </a:pPr>
            <a:r>
              <a:rPr lang="en-AU" altLang="en-US" dirty="0"/>
              <a:t>Checking skin integrity</a:t>
            </a:r>
          </a:p>
          <a:p>
            <a:pPr>
              <a:lnSpc>
                <a:spcPct val="90000"/>
              </a:lnSpc>
            </a:pPr>
            <a:r>
              <a:rPr lang="en-AU" altLang="en-US" dirty="0"/>
              <a:t>Wear gloves, eye protection, face masks</a:t>
            </a:r>
          </a:p>
          <a:p>
            <a:pPr>
              <a:lnSpc>
                <a:spcPct val="90000"/>
              </a:lnSpc>
            </a:pPr>
            <a:r>
              <a:rPr lang="en-AU" altLang="en-US" dirty="0"/>
              <a:t>When protection is required wear disposable white or impervious yellow gowns</a:t>
            </a:r>
          </a:p>
          <a:p>
            <a:pPr>
              <a:lnSpc>
                <a:spcPct val="90000"/>
              </a:lnSpc>
            </a:pPr>
            <a:r>
              <a:rPr lang="en-AU" altLang="en-US" dirty="0"/>
              <a:t>Dispose of sharps correctly</a:t>
            </a:r>
          </a:p>
          <a:p>
            <a:pPr>
              <a:lnSpc>
                <a:spcPct val="90000"/>
              </a:lnSpc>
            </a:pPr>
            <a:r>
              <a:rPr lang="en-AU" altLang="en-US" dirty="0"/>
              <a:t>Place soiled linen in clear plastic bags</a:t>
            </a:r>
          </a:p>
          <a:p>
            <a:pPr>
              <a:lnSpc>
                <a:spcPct val="90000"/>
              </a:lnSpc>
            </a:pPr>
            <a:r>
              <a:rPr lang="en-AU" altLang="en-US" dirty="0"/>
              <a:t>Dispose of clinical waste into yellow clinical waste bag </a:t>
            </a:r>
          </a:p>
          <a:p>
            <a:pPr>
              <a:lnSpc>
                <a:spcPct val="90000"/>
              </a:lnSpc>
            </a:pPr>
            <a:endParaRPr lang="en-AU" altLang="en-US" dirty="0"/>
          </a:p>
          <a:p>
            <a:endParaRPr lang="en-US" dirty="0"/>
          </a:p>
        </p:txBody>
      </p:sp>
      <p:pic>
        <p:nvPicPr>
          <p:cNvPr id="4" name="Picture 4" descr="https://encrypted-tbn1.gstatic.com/images?q=tbn:ANd9GcTr59GOc1bIhIPEh5elYaG8M_wCYY5FP7O7u3exOZxdn8yXH1m_1xZzkS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17" y="230188"/>
            <a:ext cx="1204665" cy="9944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A0CCFBF-F66D-1553-93B9-0EA87ECA0306}"/>
              </a:ext>
            </a:extLst>
          </p:cNvPr>
          <p:cNvPicPr>
            <a:picLocks noChangeAspect="1"/>
          </p:cNvPicPr>
          <p:nvPr/>
        </p:nvPicPr>
        <p:blipFill>
          <a:blip r:embed="rId5"/>
          <a:stretch>
            <a:fillRect/>
          </a:stretch>
        </p:blipFill>
        <p:spPr>
          <a:xfrm>
            <a:off x="0" y="6235842"/>
            <a:ext cx="12192000" cy="654050"/>
          </a:xfrm>
          <a:prstGeom prst="rect">
            <a:avLst/>
          </a:prstGeom>
        </p:spPr>
      </p:pic>
      <p:pic>
        <p:nvPicPr>
          <p:cNvPr id="6" name="Picture 4" descr="https://encrypted-tbn1.gstatic.com/images?q=tbn:ANd9GcTr59GOc1bIhIPEh5elYaG8M_wCYY5FP7O7u3exOZxdn8yXH1m_1xZzkSA">
            <a:hlinkClick r:id="rId3"/>
            <a:extLst>
              <a:ext uri="{FF2B5EF4-FFF2-40B4-BE49-F238E27FC236}">
                <a16:creationId xmlns:a16="http://schemas.microsoft.com/office/drawing/2014/main" id="{17D076FE-75A8-BDF2-B391-9D8D502196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2" y="81642"/>
            <a:ext cx="1384608" cy="12580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56" y="365125"/>
            <a:ext cx="9720943" cy="1325563"/>
          </a:xfrm>
        </p:spPr>
        <p:txBody>
          <a:bodyPr>
            <a:normAutofit/>
          </a:bodyPr>
          <a:lstStyle/>
          <a:p>
            <a:r>
              <a:rPr lang="en-US" dirty="0"/>
              <a:t>Student Responsibilities</a:t>
            </a:r>
            <a:endParaRPr lang="en-AU" dirty="0"/>
          </a:p>
        </p:txBody>
      </p:sp>
      <p:sp>
        <p:nvSpPr>
          <p:cNvPr id="3" name="Content Placeholder 2"/>
          <p:cNvSpPr>
            <a:spLocks noGrp="1"/>
          </p:cNvSpPr>
          <p:nvPr>
            <p:ph idx="1"/>
          </p:nvPr>
        </p:nvSpPr>
        <p:spPr>
          <a:xfrm>
            <a:off x="538843" y="1690688"/>
            <a:ext cx="11021786" cy="4486275"/>
          </a:xfrm>
        </p:spPr>
        <p:txBody>
          <a:bodyPr>
            <a:normAutofit fontScale="92500" lnSpcReduction="10000"/>
          </a:bodyPr>
          <a:lstStyle/>
          <a:p>
            <a:pPr lvl="0"/>
            <a:r>
              <a:rPr lang="en-AU" dirty="0"/>
              <a:t>Be accountable for placement documentation and procedure achievements</a:t>
            </a:r>
          </a:p>
          <a:p>
            <a:pPr lvl="0"/>
            <a:r>
              <a:rPr lang="en-AU" dirty="0"/>
              <a:t>Communicate openly with your Clinical Partner/Facilitator at all times</a:t>
            </a:r>
          </a:p>
          <a:p>
            <a:pPr lvl="0"/>
            <a:r>
              <a:rPr lang="en-AU" dirty="0"/>
              <a:t>Advise their facilitator and the University of any problems or concerns that may affect your clinical performance</a:t>
            </a:r>
            <a:endParaRPr lang="en-AU" i="1" dirty="0"/>
          </a:p>
          <a:p>
            <a:pPr lvl="0"/>
            <a:r>
              <a:rPr lang="en-AU" dirty="0"/>
              <a:t>Attend placement with learning objectives (goals)</a:t>
            </a:r>
          </a:p>
          <a:p>
            <a:pPr lvl="0"/>
            <a:r>
              <a:rPr lang="en-AU" dirty="0"/>
              <a:t>Be an active and participatory learner who incorporates constructive criticisms into your future practice</a:t>
            </a:r>
          </a:p>
          <a:p>
            <a:pPr lvl="0"/>
            <a:r>
              <a:rPr lang="en-AU" dirty="0"/>
              <a:t>Decline to participate in procedures or situations which are beyond your level of experience or abilities</a:t>
            </a:r>
          </a:p>
          <a:p>
            <a:pPr lvl="0"/>
            <a:r>
              <a:rPr lang="en-AU" dirty="0"/>
              <a:t>Ensure that you are familiar with and adhere to your appropriate scope of practice as outlined in your Clinical Record Book.</a:t>
            </a:r>
          </a:p>
          <a:p>
            <a:endParaRPr lang="en-AU" dirty="0"/>
          </a:p>
        </p:txBody>
      </p:sp>
      <p:pic>
        <p:nvPicPr>
          <p:cNvPr id="4" name="Picture 4" descr="https://encrypted-tbn1.gstatic.com/images?q=tbn:ANd9GcTr59GOc1bIhIPEh5elYaG8M_wCYY5FP7O7u3exOZxdn8yXH1m_1xZzkS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40714"/>
            <a:ext cx="1050471" cy="10329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235BFEA-AC66-CAD1-214B-87B6549E8212}"/>
              </a:ext>
            </a:extLst>
          </p:cNvPr>
          <p:cNvPicPr>
            <a:picLocks noChangeAspect="1"/>
          </p:cNvPicPr>
          <p:nvPr/>
        </p:nvPicPr>
        <p:blipFill>
          <a:blip r:embed="rId5"/>
          <a:stretch>
            <a:fillRect/>
          </a:stretch>
        </p:blipFill>
        <p:spPr>
          <a:xfrm>
            <a:off x="0" y="6235842"/>
            <a:ext cx="12192000" cy="654050"/>
          </a:xfrm>
          <a:prstGeom prst="rect">
            <a:avLst/>
          </a:prstGeom>
        </p:spPr>
      </p:pic>
      <p:pic>
        <p:nvPicPr>
          <p:cNvPr id="6" name="Picture 4" descr="https://encrypted-tbn1.gstatic.com/images?q=tbn:ANd9GcTr59GOc1bIhIPEh5elYaG8M_wCYY5FP7O7u3exOZxdn8yXH1m_1xZzkSA">
            <a:hlinkClick r:id="rId3"/>
            <a:extLst>
              <a:ext uri="{FF2B5EF4-FFF2-40B4-BE49-F238E27FC236}">
                <a16:creationId xmlns:a16="http://schemas.microsoft.com/office/drawing/2014/main" id="{33EBA3E3-FBBC-BA4F-7BC9-C772D479F4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2" y="81642"/>
            <a:ext cx="1384608" cy="125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93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389239-BECC-0744-A447-C68C5BD83CAE}"/>
              </a:ext>
            </a:extLst>
          </p:cNvPr>
          <p:cNvPicPr>
            <a:picLocks noChangeAspect="1"/>
          </p:cNvPicPr>
          <p:nvPr/>
        </p:nvPicPr>
        <p:blipFill>
          <a:blip r:embed="rId2"/>
          <a:stretch>
            <a:fillRect/>
          </a:stretch>
        </p:blipFill>
        <p:spPr>
          <a:xfrm>
            <a:off x="1" y="649349"/>
            <a:ext cx="6095998" cy="5591194"/>
          </a:xfrm>
          <a:prstGeom prst="rect">
            <a:avLst/>
          </a:prstGeom>
        </p:spPr>
      </p:pic>
      <p:sp>
        <p:nvSpPr>
          <p:cNvPr id="8" name="Subtitle 9">
            <a:extLst>
              <a:ext uri="{FF2B5EF4-FFF2-40B4-BE49-F238E27FC236}">
                <a16:creationId xmlns:a16="http://schemas.microsoft.com/office/drawing/2014/main" id="{F4D14F59-5A87-AB48-AC3C-4BEFD0013061}"/>
              </a:ext>
            </a:extLst>
          </p:cNvPr>
          <p:cNvSpPr txBox="1">
            <a:spLocks/>
          </p:cNvSpPr>
          <p:nvPr/>
        </p:nvSpPr>
        <p:spPr>
          <a:xfrm>
            <a:off x="6469583" y="2761192"/>
            <a:ext cx="5098303" cy="156935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AU" sz="1200" dirty="0">
                <a:latin typeface="Arial" panose="020B0604020202020204" pitchFamily="34" charset="0"/>
                <a:cs typeface="Arial" panose="020B0604020202020204" pitchFamily="34" charset="0"/>
              </a:rPr>
              <a:t>The University of New England respects and acknowledges that its people, courses and facilities are built on land, and surrounded by a sense of belonging, both ancient and contemporary, of the world’s oldest living culture. In doing so, UNE values and respects Indigenous knowledge systems as a vital part of the knowledge capital of Australia. </a:t>
            </a:r>
          </a:p>
          <a:p>
            <a:pPr marL="0" indent="0">
              <a:buNone/>
            </a:pPr>
            <a:r>
              <a:rPr lang="en-AU" sz="1200" dirty="0">
                <a:latin typeface="Arial" panose="020B0604020202020204" pitchFamily="34" charset="0"/>
                <a:cs typeface="Arial" panose="020B0604020202020204" pitchFamily="34" charset="0"/>
              </a:rPr>
              <a:t>We recognise the strength, resilience and capacity of the Aboriginal community and pay our respects to the Elders past, present and future.</a:t>
            </a:r>
          </a:p>
        </p:txBody>
      </p:sp>
      <p:sp>
        <p:nvSpPr>
          <p:cNvPr id="10" name="TextBox 9">
            <a:extLst>
              <a:ext uri="{FF2B5EF4-FFF2-40B4-BE49-F238E27FC236}">
                <a16:creationId xmlns:a16="http://schemas.microsoft.com/office/drawing/2014/main" id="{3DB11BE5-AB11-1140-AF1F-234593D3EF3C}"/>
              </a:ext>
            </a:extLst>
          </p:cNvPr>
          <p:cNvSpPr txBox="1"/>
          <p:nvPr/>
        </p:nvSpPr>
        <p:spPr>
          <a:xfrm>
            <a:off x="6469583" y="1291926"/>
            <a:ext cx="3603647" cy="1077218"/>
          </a:xfrm>
          <a:prstGeom prst="rect">
            <a:avLst/>
          </a:prstGeom>
          <a:noFill/>
        </p:spPr>
        <p:txBody>
          <a:bodyPr wrap="square" rtlCol="0">
            <a:spAutoFit/>
          </a:bodyPr>
          <a:lstStyle/>
          <a:p>
            <a:r>
              <a:rPr lang="en-US" sz="3200" dirty="0">
                <a:latin typeface="Arial" panose="020B0604020202020204" pitchFamily="34" charset="0"/>
                <a:ea typeface="Helvetica Neue" panose="02000503000000020004" pitchFamily="2" charset="0"/>
                <a:cs typeface="Arial" panose="020B0604020202020204" pitchFamily="34" charset="0"/>
              </a:rPr>
              <a:t>Acknowledgement of Country</a:t>
            </a:r>
          </a:p>
        </p:txBody>
      </p:sp>
      <p:cxnSp>
        <p:nvCxnSpPr>
          <p:cNvPr id="11" name="Straight Connector 10">
            <a:extLst>
              <a:ext uri="{FF2B5EF4-FFF2-40B4-BE49-F238E27FC236}">
                <a16:creationId xmlns:a16="http://schemas.microsoft.com/office/drawing/2014/main" id="{AFE6E09E-47E9-DD4C-B417-17A69ABAB500}"/>
              </a:ext>
            </a:extLst>
          </p:cNvPr>
          <p:cNvCxnSpPr>
            <a:cxnSpLocks/>
          </p:cNvCxnSpPr>
          <p:nvPr/>
        </p:nvCxnSpPr>
        <p:spPr>
          <a:xfrm>
            <a:off x="6567714" y="2524853"/>
            <a:ext cx="50727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9ACF73A2-32E6-8841-9F74-98D598440CDF}"/>
              </a:ext>
            </a:extLst>
          </p:cNvPr>
          <p:cNvPicPr>
            <a:picLocks noChangeAspect="1"/>
          </p:cNvPicPr>
          <p:nvPr/>
        </p:nvPicPr>
        <p:blipFill>
          <a:blip r:embed="rId3"/>
          <a:stretch>
            <a:fillRect/>
          </a:stretch>
        </p:blipFill>
        <p:spPr>
          <a:xfrm>
            <a:off x="6567714" y="4330543"/>
            <a:ext cx="734786" cy="489857"/>
          </a:xfrm>
          <a:prstGeom prst="rect">
            <a:avLst/>
          </a:prstGeom>
        </p:spPr>
      </p:pic>
      <p:sp>
        <p:nvSpPr>
          <p:cNvPr id="16" name="TextBox 15">
            <a:extLst>
              <a:ext uri="{FF2B5EF4-FFF2-40B4-BE49-F238E27FC236}">
                <a16:creationId xmlns:a16="http://schemas.microsoft.com/office/drawing/2014/main" id="{F8CE1363-C744-4A47-9D49-5831DDCBA9BA}"/>
              </a:ext>
            </a:extLst>
          </p:cNvPr>
          <p:cNvSpPr txBox="1"/>
          <p:nvPr/>
        </p:nvSpPr>
        <p:spPr>
          <a:xfrm>
            <a:off x="6469583" y="5095427"/>
            <a:ext cx="3435394" cy="369332"/>
          </a:xfrm>
          <a:prstGeom prst="rect">
            <a:avLst/>
          </a:prstGeom>
          <a:noFill/>
        </p:spPr>
        <p:txBody>
          <a:bodyPr wrap="square" rtlCol="0">
            <a:spAutoFit/>
          </a:bodyPr>
          <a:lstStyle/>
          <a:p>
            <a:r>
              <a:rPr lang="en-AU" sz="900" dirty="0">
                <a:latin typeface="Arial" panose="020B0604020202020204" pitchFamily="34" charset="0"/>
                <a:cs typeface="Arial" panose="020B0604020202020204" pitchFamily="34" charset="0"/>
              </a:rPr>
              <a:t>Pictured: </a:t>
            </a:r>
            <a:r>
              <a:rPr lang="en-AU" sz="900" b="1" dirty="0">
                <a:latin typeface="Arial" panose="020B0604020202020204" pitchFamily="34" charset="0"/>
                <a:cs typeface="Arial" panose="020B0604020202020204" pitchFamily="34" charset="0"/>
              </a:rPr>
              <a:t>Warwick Keen</a:t>
            </a:r>
            <a:r>
              <a:rPr lang="en-AU" sz="900" dirty="0">
                <a:latin typeface="Arial" panose="020B0604020202020204" pitchFamily="34" charset="0"/>
                <a:cs typeface="Arial" panose="020B0604020202020204" pitchFamily="34" charset="0"/>
              </a:rPr>
              <a:t> “Always was, always will be” 2008</a:t>
            </a:r>
          </a:p>
          <a:p>
            <a:r>
              <a:rPr lang="en-AU" sz="900" dirty="0">
                <a:latin typeface="Arial" panose="020B0604020202020204" pitchFamily="34" charset="0"/>
                <a:cs typeface="Arial" panose="020B0604020202020204" pitchFamily="34" charset="0"/>
              </a:rPr>
              <a:t>Gifted by the artist to UNE in 2008</a:t>
            </a:r>
          </a:p>
        </p:txBody>
      </p:sp>
      <p:pic>
        <p:nvPicPr>
          <p:cNvPr id="9" name="Picture 8">
            <a:extLst>
              <a:ext uri="{FF2B5EF4-FFF2-40B4-BE49-F238E27FC236}">
                <a16:creationId xmlns:a16="http://schemas.microsoft.com/office/drawing/2014/main" id="{C67D487D-4C51-2F4F-A855-BE77FD5BB765}"/>
              </a:ext>
            </a:extLst>
          </p:cNvPr>
          <p:cNvPicPr>
            <a:picLocks noChangeAspect="1"/>
          </p:cNvPicPr>
          <p:nvPr/>
        </p:nvPicPr>
        <p:blipFill>
          <a:blip r:embed="rId4"/>
          <a:stretch>
            <a:fillRect/>
          </a:stretch>
        </p:blipFill>
        <p:spPr>
          <a:xfrm>
            <a:off x="0" y="6235842"/>
            <a:ext cx="12192000" cy="654050"/>
          </a:xfrm>
          <a:prstGeom prst="rect">
            <a:avLst/>
          </a:prstGeom>
        </p:spPr>
      </p:pic>
      <p:pic>
        <p:nvPicPr>
          <p:cNvPr id="12" name="Picture 11">
            <a:extLst>
              <a:ext uri="{FF2B5EF4-FFF2-40B4-BE49-F238E27FC236}">
                <a16:creationId xmlns:a16="http://schemas.microsoft.com/office/drawing/2014/main" id="{74997411-0857-2645-B881-F10EF7E80EEF}"/>
              </a:ext>
            </a:extLst>
          </p:cNvPr>
          <p:cNvPicPr>
            <a:picLocks noChangeAspect="1"/>
          </p:cNvPicPr>
          <p:nvPr/>
        </p:nvPicPr>
        <p:blipFill>
          <a:blip r:embed="rId5"/>
          <a:stretch>
            <a:fillRect/>
          </a:stretch>
        </p:blipFill>
        <p:spPr>
          <a:xfrm>
            <a:off x="0" y="0"/>
            <a:ext cx="12192000" cy="654050"/>
          </a:xfrm>
          <a:prstGeom prst="rect">
            <a:avLst/>
          </a:prstGeom>
        </p:spPr>
      </p:pic>
      <p:sp>
        <p:nvSpPr>
          <p:cNvPr id="13" name="TextBox 12">
            <a:extLst>
              <a:ext uri="{FF2B5EF4-FFF2-40B4-BE49-F238E27FC236}">
                <a16:creationId xmlns:a16="http://schemas.microsoft.com/office/drawing/2014/main" id="{66932A1D-3304-3A49-821D-6039A3CA81F8}"/>
              </a:ext>
            </a:extLst>
          </p:cNvPr>
          <p:cNvSpPr txBox="1"/>
          <p:nvPr/>
        </p:nvSpPr>
        <p:spPr>
          <a:xfrm>
            <a:off x="881267" y="188129"/>
            <a:ext cx="4401933" cy="276999"/>
          </a:xfrm>
          <a:prstGeom prst="rect">
            <a:avLst/>
          </a:prstGeom>
          <a:noFill/>
        </p:spPr>
        <p:txBody>
          <a:bodyPr wrap="square" rtlCol="0">
            <a:spAutoFit/>
          </a:bodyPr>
          <a:lstStyle/>
          <a:p>
            <a:r>
              <a:rPr lang="en-US" sz="1200" dirty="0">
                <a:solidFill>
                  <a:schemeClr val="bg1"/>
                </a:solidFill>
                <a:latin typeface="Arial" panose="020B0604020202020204" pitchFamily="34" charset="0"/>
                <a:ea typeface="Helvetica Neue" panose="02000503000000020004" pitchFamily="2" charset="0"/>
                <a:cs typeface="Arial" panose="020B0604020202020204" pitchFamily="34" charset="0"/>
              </a:rPr>
              <a:t>Presentation title to go here</a:t>
            </a:r>
          </a:p>
        </p:txBody>
      </p:sp>
      <p:pic>
        <p:nvPicPr>
          <p:cNvPr id="14" name="Picture 13">
            <a:extLst>
              <a:ext uri="{FF2B5EF4-FFF2-40B4-BE49-F238E27FC236}">
                <a16:creationId xmlns:a16="http://schemas.microsoft.com/office/drawing/2014/main" id="{B934BFA7-24B6-B040-AA39-F30DA8E90F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16002" y="4324343"/>
            <a:ext cx="755404" cy="494339"/>
          </a:xfrm>
          <a:prstGeom prst="rect">
            <a:avLst/>
          </a:prstGeom>
        </p:spPr>
      </p:pic>
    </p:spTree>
    <p:extLst>
      <p:ext uri="{BB962C8B-B14F-4D97-AF65-F5344CB8AC3E}">
        <p14:creationId xmlns:p14="http://schemas.microsoft.com/office/powerpoint/2010/main" val="17518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170" y="365125"/>
            <a:ext cx="9655629" cy="1325563"/>
          </a:xfrm>
        </p:spPr>
        <p:txBody>
          <a:bodyPr>
            <a:normAutofit/>
          </a:bodyPr>
          <a:lstStyle/>
          <a:p>
            <a:r>
              <a:rPr lang="en-US" dirty="0"/>
              <a:t>Behavior guidelines </a:t>
            </a:r>
            <a:endParaRPr lang="en-AU" dirty="0"/>
          </a:p>
        </p:txBody>
      </p:sp>
      <p:sp>
        <p:nvSpPr>
          <p:cNvPr id="3" name="Content Placeholder 2"/>
          <p:cNvSpPr>
            <a:spLocks noGrp="1"/>
          </p:cNvSpPr>
          <p:nvPr>
            <p:ph idx="1"/>
          </p:nvPr>
        </p:nvSpPr>
        <p:spPr>
          <a:xfrm>
            <a:off x="0" y="1690688"/>
            <a:ext cx="11353800" cy="4486275"/>
          </a:xfrm>
        </p:spPr>
        <p:txBody>
          <a:bodyPr>
            <a:normAutofit/>
          </a:bodyPr>
          <a:lstStyle/>
          <a:p>
            <a:pPr lvl="1">
              <a:lnSpc>
                <a:spcPct val="80000"/>
              </a:lnSpc>
              <a:buNone/>
            </a:pPr>
            <a:r>
              <a:rPr lang="en-AU" altLang="en-US" dirty="0"/>
              <a:t>Please remember the following general guidelines that will assist you to obtain the most from this experience.</a:t>
            </a:r>
          </a:p>
          <a:p>
            <a:pPr lvl="1">
              <a:lnSpc>
                <a:spcPct val="80000"/>
              </a:lnSpc>
            </a:pPr>
            <a:endParaRPr lang="en-AU" altLang="en-US" dirty="0"/>
          </a:p>
          <a:p>
            <a:pPr lvl="1">
              <a:lnSpc>
                <a:spcPct val="80000"/>
              </a:lnSpc>
              <a:buFont typeface="Arial" pitchFamily="34" charset="0"/>
              <a:buChar char="•"/>
            </a:pPr>
            <a:r>
              <a:rPr lang="en-AU" altLang="en-US" dirty="0"/>
              <a:t>Respect your colleagues and supervisors, patients and their families. Maintain professional appearance, behaviour &amp; attitude at all times</a:t>
            </a:r>
          </a:p>
          <a:p>
            <a:pPr lvl="1">
              <a:lnSpc>
                <a:spcPct val="80000"/>
              </a:lnSpc>
              <a:buFont typeface="Arial" pitchFamily="34" charset="0"/>
              <a:buChar char="•"/>
            </a:pPr>
            <a:r>
              <a:rPr lang="en-AU" altLang="en-US" dirty="0"/>
              <a:t>Introduce yourself as a student to all staff, family and patients/client when interacting with them</a:t>
            </a:r>
          </a:p>
          <a:p>
            <a:pPr lvl="1">
              <a:lnSpc>
                <a:spcPct val="80000"/>
              </a:lnSpc>
              <a:buFont typeface="Arial" pitchFamily="34" charset="0"/>
              <a:buChar char="•"/>
            </a:pPr>
            <a:r>
              <a:rPr lang="en-AU" altLang="en-US" dirty="0"/>
              <a:t>Always seek permission from the patient/cline and the responsible healthcare practitioner before proceeding with an intervention</a:t>
            </a:r>
          </a:p>
          <a:p>
            <a:pPr lvl="1">
              <a:lnSpc>
                <a:spcPct val="80000"/>
              </a:lnSpc>
              <a:buFont typeface="Arial" pitchFamily="34" charset="0"/>
              <a:buChar char="•"/>
            </a:pPr>
            <a:r>
              <a:rPr lang="en-AU" altLang="en-US" dirty="0"/>
              <a:t>Accept responsibility for all relevant aspects of patient care within the limitations of your practice</a:t>
            </a:r>
          </a:p>
          <a:p>
            <a:pPr lvl="1">
              <a:lnSpc>
                <a:spcPct val="80000"/>
              </a:lnSpc>
              <a:buFont typeface="Arial" pitchFamily="34" charset="0"/>
              <a:buChar char="•"/>
            </a:pPr>
            <a:r>
              <a:rPr lang="en-AU" altLang="en-US" dirty="0"/>
              <a:t>Engage in open disclosure communication in the case of an adverse event</a:t>
            </a:r>
          </a:p>
          <a:p>
            <a:endParaRPr lang="en-AU" dirty="0"/>
          </a:p>
        </p:txBody>
      </p:sp>
      <p:pic>
        <p:nvPicPr>
          <p:cNvPr id="4" name="Picture 4" descr="https://encrypted-tbn1.gstatic.com/images?q=tbn:ANd9GcTr59GOc1bIhIPEh5elYaG8M_wCYY5FP7O7u3exOZxdn8yXH1m_1xZzkS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7260"/>
            <a:ext cx="985157" cy="9467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8F60AD7-40C9-95F5-7A46-335F543CFE68}"/>
              </a:ext>
            </a:extLst>
          </p:cNvPr>
          <p:cNvPicPr>
            <a:picLocks noChangeAspect="1"/>
          </p:cNvPicPr>
          <p:nvPr/>
        </p:nvPicPr>
        <p:blipFill>
          <a:blip r:embed="rId5"/>
          <a:stretch>
            <a:fillRect/>
          </a:stretch>
        </p:blipFill>
        <p:spPr>
          <a:xfrm>
            <a:off x="0" y="6235842"/>
            <a:ext cx="12192000" cy="654050"/>
          </a:xfrm>
          <a:prstGeom prst="rect">
            <a:avLst/>
          </a:prstGeom>
        </p:spPr>
      </p:pic>
      <p:pic>
        <p:nvPicPr>
          <p:cNvPr id="6" name="Picture 4" descr="https://encrypted-tbn1.gstatic.com/images?q=tbn:ANd9GcTr59GOc1bIhIPEh5elYaG8M_wCYY5FP7O7u3exOZxdn8yXH1m_1xZzkSA">
            <a:hlinkClick r:id="rId3"/>
            <a:extLst>
              <a:ext uri="{FF2B5EF4-FFF2-40B4-BE49-F238E27FC236}">
                <a16:creationId xmlns:a16="http://schemas.microsoft.com/office/drawing/2014/main" id="{315CF5D1-9695-FFB7-3915-F9DDAB8FE7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2" y="81642"/>
            <a:ext cx="1384608" cy="125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761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143" y="304800"/>
            <a:ext cx="8719457" cy="1143000"/>
          </a:xfrm>
        </p:spPr>
        <p:txBody>
          <a:bodyPr>
            <a:normAutofit/>
          </a:bodyPr>
          <a:lstStyle/>
          <a:p>
            <a:r>
              <a:rPr lang="en-US" dirty="0"/>
              <a:t>Feedback</a:t>
            </a:r>
          </a:p>
        </p:txBody>
      </p:sp>
      <p:sp>
        <p:nvSpPr>
          <p:cNvPr id="3" name="Content Placeholder 2"/>
          <p:cNvSpPr>
            <a:spLocks noGrp="1"/>
          </p:cNvSpPr>
          <p:nvPr>
            <p:ph idx="1"/>
          </p:nvPr>
        </p:nvSpPr>
        <p:spPr/>
        <p:txBody>
          <a:bodyPr>
            <a:normAutofit fontScale="85000" lnSpcReduction="20000"/>
          </a:bodyPr>
          <a:lstStyle/>
          <a:p>
            <a:r>
              <a:rPr lang="en-US" dirty="0"/>
              <a:t>Occasionally your facilitator may have to give you feedback that is not easy to hear  </a:t>
            </a:r>
          </a:p>
          <a:p>
            <a:r>
              <a:rPr lang="en-US" dirty="0"/>
              <a:t>It is best that you and your facilitator have a conversation around approach sensitive situations prior to them occurring.  </a:t>
            </a:r>
          </a:p>
          <a:p>
            <a:r>
              <a:rPr lang="en-US" dirty="0"/>
              <a:t>Please remember your facilitator expects that you will accept constructive criticism in a professional manner</a:t>
            </a:r>
          </a:p>
          <a:p>
            <a:r>
              <a:rPr lang="en-US" dirty="0"/>
              <a:t>your facilitator will address issues with you as soon as they become aware of them</a:t>
            </a:r>
          </a:p>
          <a:p>
            <a:r>
              <a:rPr lang="en-US" dirty="0"/>
              <a:t>You need to let your facilitator know how you would like to approach a crucial conversation.  </a:t>
            </a:r>
          </a:p>
          <a:p>
            <a:endParaRPr lang="en-US" dirty="0"/>
          </a:p>
          <a:p>
            <a:pPr marL="0" indent="0">
              <a:buNone/>
            </a:pPr>
            <a:r>
              <a:rPr lang="en-US" dirty="0"/>
              <a:t>Spend some time now talking as a group about individual expectations around feedback.  </a:t>
            </a:r>
          </a:p>
        </p:txBody>
      </p:sp>
      <p:pic>
        <p:nvPicPr>
          <p:cNvPr id="5" name="Picture 4">
            <a:extLst>
              <a:ext uri="{FF2B5EF4-FFF2-40B4-BE49-F238E27FC236}">
                <a16:creationId xmlns:a16="http://schemas.microsoft.com/office/drawing/2014/main" id="{770A41EE-7AAB-2899-8CCE-4E715FBDC5F3}"/>
              </a:ext>
            </a:extLst>
          </p:cNvPr>
          <p:cNvPicPr>
            <a:picLocks noChangeAspect="1"/>
          </p:cNvPicPr>
          <p:nvPr/>
        </p:nvPicPr>
        <p:blipFill>
          <a:blip r:embed="rId2"/>
          <a:stretch>
            <a:fillRect/>
          </a:stretch>
        </p:blipFill>
        <p:spPr>
          <a:xfrm>
            <a:off x="0" y="6235842"/>
            <a:ext cx="12192000" cy="654050"/>
          </a:xfrm>
          <a:prstGeom prst="rect">
            <a:avLst/>
          </a:prstGeom>
        </p:spPr>
      </p:pic>
      <p:pic>
        <p:nvPicPr>
          <p:cNvPr id="6" name="Picture 4" descr="https://encrypted-tbn1.gstatic.com/images?q=tbn:ANd9GcTr59GOc1bIhIPEh5elYaG8M_wCYY5FP7O7u3exOZxdn8yXH1m_1xZzkSA">
            <a:hlinkClick r:id="rId3"/>
            <a:extLst>
              <a:ext uri="{FF2B5EF4-FFF2-40B4-BE49-F238E27FC236}">
                <a16:creationId xmlns:a16="http://schemas.microsoft.com/office/drawing/2014/main" id="{761C39BB-0696-B99E-9FA3-0735031B0E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2" y="81642"/>
            <a:ext cx="1384608" cy="125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590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010" y="365125"/>
            <a:ext cx="9816790" cy="1325563"/>
          </a:xfrm>
        </p:spPr>
        <p:txBody>
          <a:bodyPr/>
          <a:lstStyle/>
          <a:p>
            <a:r>
              <a:rPr lang="en-US" dirty="0"/>
              <a:t>Debrief</a:t>
            </a:r>
          </a:p>
        </p:txBody>
      </p:sp>
      <p:sp>
        <p:nvSpPr>
          <p:cNvPr id="3" name="Content Placeholder 2"/>
          <p:cNvSpPr>
            <a:spLocks noGrp="1"/>
          </p:cNvSpPr>
          <p:nvPr>
            <p:ph idx="1"/>
          </p:nvPr>
        </p:nvSpPr>
        <p:spPr/>
        <p:txBody>
          <a:bodyPr/>
          <a:lstStyle/>
          <a:p>
            <a:r>
              <a:rPr lang="en-US" dirty="0"/>
              <a:t>During your </a:t>
            </a:r>
            <a:r>
              <a:rPr lang="en-US"/>
              <a:t>placement group debriefing </a:t>
            </a:r>
            <a:r>
              <a:rPr lang="en-US" dirty="0"/>
              <a:t>will be offered </a:t>
            </a:r>
            <a:r>
              <a:rPr lang="en-US" dirty="0">
                <a:solidFill>
                  <a:srgbClr val="9BBB59"/>
                </a:solidFill>
              </a:rPr>
              <a:t>(insert your planned session frequency) </a:t>
            </a:r>
            <a:r>
              <a:rPr lang="en-US" dirty="0"/>
              <a:t>and PRN</a:t>
            </a:r>
          </a:p>
          <a:p>
            <a:r>
              <a:rPr lang="en-US" dirty="0"/>
              <a:t>Should you wish to debrief please contact:</a:t>
            </a:r>
          </a:p>
          <a:p>
            <a:pPr lvl="1"/>
            <a:r>
              <a:rPr lang="en-US" dirty="0"/>
              <a:t>Your clinical facilitator</a:t>
            </a:r>
          </a:p>
          <a:p>
            <a:pPr lvl="1"/>
            <a:r>
              <a:rPr lang="en-US" dirty="0"/>
              <a:t>The Clinical Coordinator </a:t>
            </a:r>
          </a:p>
          <a:p>
            <a:pPr lvl="1"/>
            <a:r>
              <a:rPr lang="en-US" dirty="0"/>
              <a:t>UNE counseling services</a:t>
            </a:r>
          </a:p>
        </p:txBody>
      </p:sp>
      <p:pic>
        <p:nvPicPr>
          <p:cNvPr id="5" name="Picture 4">
            <a:extLst>
              <a:ext uri="{FF2B5EF4-FFF2-40B4-BE49-F238E27FC236}">
                <a16:creationId xmlns:a16="http://schemas.microsoft.com/office/drawing/2014/main" id="{A6FD51EB-6096-A62C-FB86-8FA609253AEF}"/>
              </a:ext>
            </a:extLst>
          </p:cNvPr>
          <p:cNvPicPr>
            <a:picLocks noChangeAspect="1"/>
          </p:cNvPicPr>
          <p:nvPr/>
        </p:nvPicPr>
        <p:blipFill>
          <a:blip r:embed="rId3"/>
          <a:stretch>
            <a:fillRect/>
          </a:stretch>
        </p:blipFill>
        <p:spPr>
          <a:xfrm>
            <a:off x="0" y="6235842"/>
            <a:ext cx="12192000" cy="654050"/>
          </a:xfrm>
          <a:prstGeom prst="rect">
            <a:avLst/>
          </a:prstGeom>
        </p:spPr>
      </p:pic>
      <p:pic>
        <p:nvPicPr>
          <p:cNvPr id="6" name="Picture 4" descr="https://encrypted-tbn1.gstatic.com/images?q=tbn:ANd9GcTr59GOc1bIhIPEh5elYaG8M_wCYY5FP7O7u3exOZxdn8yXH1m_1xZzkSA">
            <a:hlinkClick r:id="rId4"/>
            <a:extLst>
              <a:ext uri="{FF2B5EF4-FFF2-40B4-BE49-F238E27FC236}">
                <a16:creationId xmlns:a16="http://schemas.microsoft.com/office/drawing/2014/main" id="{E070605F-B074-2396-0D46-35932BEB2E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2" y="81642"/>
            <a:ext cx="1384608" cy="12580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9597275-F9EF-E433-C61C-1A15DFFD75A3}"/>
              </a:ext>
            </a:extLst>
          </p:cNvPr>
          <p:cNvPicPr>
            <a:picLocks noChangeAspect="1"/>
          </p:cNvPicPr>
          <p:nvPr/>
        </p:nvPicPr>
        <p:blipFill>
          <a:blip r:embed="rId6"/>
          <a:stretch>
            <a:fillRect/>
          </a:stretch>
        </p:blipFill>
        <p:spPr>
          <a:xfrm>
            <a:off x="7779326" y="3282043"/>
            <a:ext cx="4128737" cy="2757714"/>
          </a:xfrm>
          <a:prstGeom prst="rect">
            <a:avLst/>
          </a:prstGeom>
        </p:spPr>
      </p:pic>
    </p:spTree>
    <p:extLst>
      <p:ext uri="{BB962C8B-B14F-4D97-AF65-F5344CB8AC3E}">
        <p14:creationId xmlns:p14="http://schemas.microsoft.com/office/powerpoint/2010/main" val="3309002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010" y="365125"/>
            <a:ext cx="9816790" cy="1325563"/>
          </a:xfrm>
        </p:spPr>
        <p:txBody>
          <a:bodyPr>
            <a:normAutofit/>
          </a:bodyPr>
          <a:lstStyle/>
          <a:p>
            <a:r>
              <a:rPr lang="en-US" dirty="0"/>
              <a:t>Things to do while in </a:t>
            </a:r>
            <a:r>
              <a:rPr lang="en-US" dirty="0">
                <a:solidFill>
                  <a:srgbClr val="9BBB59"/>
                </a:solidFill>
              </a:rPr>
              <a:t>placement town</a:t>
            </a:r>
            <a:endParaRPr lang="en-AU" dirty="0">
              <a:solidFill>
                <a:srgbClr val="9BBB59"/>
              </a:solidFill>
            </a:endParaRPr>
          </a:p>
        </p:txBody>
      </p:sp>
      <p:sp>
        <p:nvSpPr>
          <p:cNvPr id="3" name="Content Placeholder 2"/>
          <p:cNvSpPr>
            <a:spLocks noGrp="1"/>
          </p:cNvSpPr>
          <p:nvPr>
            <p:ph idx="1"/>
          </p:nvPr>
        </p:nvSpPr>
        <p:spPr>
          <a:xfrm>
            <a:off x="359229" y="2188029"/>
            <a:ext cx="10994571" cy="3988934"/>
          </a:xfrm>
        </p:spPr>
        <p:txBody>
          <a:bodyPr/>
          <a:lstStyle/>
          <a:p>
            <a:r>
              <a:rPr lang="en-AU" dirty="0"/>
              <a:t>If you have key tips for the students on what to do please enter on this slide </a:t>
            </a:r>
            <a:r>
              <a:rPr lang="en-AU" dirty="0">
                <a:sym typeface="Wingdings" pitchFamily="2" charset="2"/>
              </a:rPr>
              <a:t> </a:t>
            </a:r>
          </a:p>
          <a:p>
            <a:r>
              <a:rPr lang="en-AU" dirty="0">
                <a:sym typeface="Wingdings" pitchFamily="2" charset="2"/>
              </a:rPr>
              <a:t>EG: local markets, tourist attractions</a:t>
            </a:r>
            <a:endParaRPr lang="en-AU" dirty="0"/>
          </a:p>
        </p:txBody>
      </p:sp>
      <p:pic>
        <p:nvPicPr>
          <p:cNvPr id="4" name="Picture 3">
            <a:extLst>
              <a:ext uri="{FF2B5EF4-FFF2-40B4-BE49-F238E27FC236}">
                <a16:creationId xmlns:a16="http://schemas.microsoft.com/office/drawing/2014/main" id="{1E441D4C-BB6C-7F51-7B23-9FCA2D118B75}"/>
              </a:ext>
            </a:extLst>
          </p:cNvPr>
          <p:cNvPicPr>
            <a:picLocks noChangeAspect="1"/>
          </p:cNvPicPr>
          <p:nvPr/>
        </p:nvPicPr>
        <p:blipFill>
          <a:blip r:embed="rId3"/>
          <a:stretch>
            <a:fillRect/>
          </a:stretch>
        </p:blipFill>
        <p:spPr>
          <a:xfrm>
            <a:off x="0" y="6235842"/>
            <a:ext cx="12192000" cy="654050"/>
          </a:xfrm>
          <a:prstGeom prst="rect">
            <a:avLst/>
          </a:prstGeom>
        </p:spPr>
      </p:pic>
      <p:pic>
        <p:nvPicPr>
          <p:cNvPr id="5" name="Picture 4" descr="https://encrypted-tbn1.gstatic.com/images?q=tbn:ANd9GcTr59GOc1bIhIPEh5elYaG8M_wCYY5FP7O7u3exOZxdn8yXH1m_1xZzkSA">
            <a:hlinkClick r:id="rId4"/>
            <a:extLst>
              <a:ext uri="{FF2B5EF4-FFF2-40B4-BE49-F238E27FC236}">
                <a16:creationId xmlns:a16="http://schemas.microsoft.com/office/drawing/2014/main" id="{F04BD85F-035B-3789-0251-220E3AFF3D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2" y="81642"/>
            <a:ext cx="1384608" cy="12580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0B9B82E-375D-05DA-C95E-12BA8BB22983}"/>
              </a:ext>
            </a:extLst>
          </p:cNvPr>
          <p:cNvPicPr>
            <a:picLocks noChangeAspect="1"/>
          </p:cNvPicPr>
          <p:nvPr/>
        </p:nvPicPr>
        <p:blipFill>
          <a:blip r:embed="rId6"/>
          <a:stretch>
            <a:fillRect/>
          </a:stretch>
        </p:blipFill>
        <p:spPr>
          <a:xfrm>
            <a:off x="6866886" y="2890156"/>
            <a:ext cx="3870964" cy="2947307"/>
          </a:xfrm>
          <a:prstGeom prst="rect">
            <a:avLst/>
          </a:prstGeom>
        </p:spPr>
      </p:pic>
    </p:spTree>
    <p:extLst>
      <p:ext uri="{BB962C8B-B14F-4D97-AF65-F5344CB8AC3E}">
        <p14:creationId xmlns:p14="http://schemas.microsoft.com/office/powerpoint/2010/main" val="4289638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282331"/>
            <a:ext cx="11506200" cy="1935162"/>
          </a:xfrm>
        </p:spPr>
        <p:txBody>
          <a:bodyPr>
            <a:normAutofit/>
          </a:bodyPr>
          <a:lstStyle/>
          <a:p>
            <a:pPr algn="ctr"/>
            <a:r>
              <a:rPr lang="en-US" sz="4800" b="1" dirty="0"/>
              <a:t>Questions???? </a:t>
            </a:r>
            <a:endParaRPr lang="en-AU" sz="4800" b="1" dirty="0"/>
          </a:p>
        </p:txBody>
      </p:sp>
      <p:sp>
        <p:nvSpPr>
          <p:cNvPr id="3" name="Content Placeholder 2"/>
          <p:cNvSpPr>
            <a:spLocks noGrp="1"/>
          </p:cNvSpPr>
          <p:nvPr>
            <p:ph idx="1"/>
          </p:nvPr>
        </p:nvSpPr>
        <p:spPr>
          <a:xfrm>
            <a:off x="1981200" y="3216729"/>
            <a:ext cx="8229600" cy="2909435"/>
          </a:xfrm>
        </p:spPr>
        <p:txBody>
          <a:bodyPr/>
          <a:lstStyle/>
          <a:p>
            <a:endParaRPr lang="en-AU" dirty="0"/>
          </a:p>
          <a:p>
            <a:endParaRPr lang="en-AU" dirty="0"/>
          </a:p>
        </p:txBody>
      </p:sp>
      <p:pic>
        <p:nvPicPr>
          <p:cNvPr id="4" name="Picture 3">
            <a:extLst>
              <a:ext uri="{FF2B5EF4-FFF2-40B4-BE49-F238E27FC236}">
                <a16:creationId xmlns:a16="http://schemas.microsoft.com/office/drawing/2014/main" id="{E9B8FD12-53AA-C91F-0D77-B9281F1A57C2}"/>
              </a:ext>
            </a:extLst>
          </p:cNvPr>
          <p:cNvPicPr>
            <a:picLocks noChangeAspect="1"/>
          </p:cNvPicPr>
          <p:nvPr/>
        </p:nvPicPr>
        <p:blipFill>
          <a:blip r:embed="rId3"/>
          <a:stretch>
            <a:fillRect/>
          </a:stretch>
        </p:blipFill>
        <p:spPr>
          <a:xfrm>
            <a:off x="0" y="6235842"/>
            <a:ext cx="12192000" cy="654050"/>
          </a:xfrm>
          <a:prstGeom prst="rect">
            <a:avLst/>
          </a:prstGeom>
        </p:spPr>
      </p:pic>
      <p:pic>
        <p:nvPicPr>
          <p:cNvPr id="5" name="Picture 4" descr="https://encrypted-tbn1.gstatic.com/images?q=tbn:ANd9GcTr59GOc1bIhIPEh5elYaG8M_wCYY5FP7O7u3exOZxdn8yXH1m_1xZzkSA">
            <a:hlinkClick r:id="rId4"/>
            <a:extLst>
              <a:ext uri="{FF2B5EF4-FFF2-40B4-BE49-F238E27FC236}">
                <a16:creationId xmlns:a16="http://schemas.microsoft.com/office/drawing/2014/main" id="{9A6B90A2-BCC4-FDA8-DB37-67439E467E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2" y="81642"/>
            <a:ext cx="1384608" cy="12580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55FC46E-AC33-09D7-DD89-4E0E4091C214}"/>
              </a:ext>
            </a:extLst>
          </p:cNvPr>
          <p:cNvPicPr>
            <a:picLocks noChangeAspect="1"/>
          </p:cNvPicPr>
          <p:nvPr/>
        </p:nvPicPr>
        <p:blipFill>
          <a:blip r:embed="rId6"/>
          <a:stretch>
            <a:fillRect/>
          </a:stretch>
        </p:blipFill>
        <p:spPr>
          <a:xfrm>
            <a:off x="4732564" y="3327171"/>
            <a:ext cx="2400300" cy="2317750"/>
          </a:xfrm>
          <a:prstGeom prst="rect">
            <a:avLst/>
          </a:prstGeom>
        </p:spPr>
      </p:pic>
    </p:spTree>
    <p:extLst>
      <p:ext uri="{BB962C8B-B14F-4D97-AF65-F5344CB8AC3E}">
        <p14:creationId xmlns:p14="http://schemas.microsoft.com/office/powerpoint/2010/main" val="3778378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521CDE-9C3D-014D-A517-3E38F5F0A3C3}"/>
              </a:ext>
            </a:extLst>
          </p:cNvPr>
          <p:cNvPicPr>
            <a:picLocks noChangeAspect="1"/>
          </p:cNvPicPr>
          <p:nvPr/>
        </p:nvPicPr>
        <p:blipFill>
          <a:blip r:embed="rId2"/>
          <a:stretch>
            <a:fillRect/>
          </a:stretch>
        </p:blipFill>
        <p:spPr>
          <a:xfrm>
            <a:off x="0" y="6235842"/>
            <a:ext cx="12192000" cy="654050"/>
          </a:xfrm>
          <a:prstGeom prst="rect">
            <a:avLst/>
          </a:prstGeom>
        </p:spPr>
      </p:pic>
      <p:sp>
        <p:nvSpPr>
          <p:cNvPr id="6" name="Subtitle 9"/>
          <p:cNvSpPr txBox="1">
            <a:spLocks/>
          </p:cNvSpPr>
          <p:nvPr/>
        </p:nvSpPr>
        <p:spPr>
          <a:xfrm>
            <a:off x="649354" y="2420812"/>
            <a:ext cx="9952385" cy="327328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50000"/>
              </a:lnSpc>
              <a:defRPr/>
            </a:pPr>
            <a:r>
              <a:rPr lang="en-AU" sz="1600" dirty="0"/>
              <a:t>Clinical Coordinator Academic: Anthea Fagan  </a:t>
            </a:r>
            <a:r>
              <a:rPr lang="en-AU" sz="1600" dirty="0">
                <a:hlinkClick r:id="rId3"/>
              </a:rPr>
              <a:t>fcpnursing_academic@une.edu.au</a:t>
            </a:r>
            <a:r>
              <a:rPr lang="en-AU" sz="1600" dirty="0"/>
              <a:t> 67733657</a:t>
            </a:r>
          </a:p>
          <a:p>
            <a:pPr algn="just">
              <a:lnSpc>
                <a:spcPct val="150000"/>
              </a:lnSpc>
              <a:defRPr/>
            </a:pPr>
            <a:r>
              <a:rPr lang="en-AU" sz="1600" dirty="0"/>
              <a:t>WIL Coordinator: Jillian Fitzgerald </a:t>
            </a:r>
            <a:r>
              <a:rPr lang="en-AU" sz="1600" dirty="0">
                <a:hlinkClick r:id="rId4"/>
              </a:rPr>
              <a:t>fcpwil_coord@une.edu.au</a:t>
            </a:r>
            <a:r>
              <a:rPr lang="en-AU" sz="1600" dirty="0"/>
              <a:t> 67733640</a:t>
            </a:r>
          </a:p>
          <a:p>
            <a:pPr algn="just">
              <a:lnSpc>
                <a:spcPct val="150000"/>
              </a:lnSpc>
              <a:defRPr/>
            </a:pPr>
            <a:r>
              <a:rPr lang="en-AU" sz="1600" dirty="0"/>
              <a:t>WIL Liaison officer: Alisa Kennedy </a:t>
            </a:r>
            <a:r>
              <a:rPr lang="en-AU" sz="1600" dirty="0">
                <a:hlinkClick r:id="rId5"/>
              </a:rPr>
              <a:t>fcp_willo@une.edu.au</a:t>
            </a:r>
            <a:r>
              <a:rPr lang="en-AU" sz="1600" dirty="0"/>
              <a:t> 67734533</a:t>
            </a:r>
          </a:p>
          <a:p>
            <a:pPr algn="just">
              <a:lnSpc>
                <a:spcPct val="150000"/>
              </a:lnSpc>
              <a:defRPr/>
            </a:pPr>
            <a:r>
              <a:rPr lang="en-AU" sz="1600" dirty="0"/>
              <a:t>Clinical Officers: Kelly Winter, Ellie </a:t>
            </a:r>
            <a:r>
              <a:rPr lang="en-AU" sz="1600" dirty="0" err="1"/>
              <a:t>Monley</a:t>
            </a:r>
            <a:r>
              <a:rPr lang="en-AU" sz="1600" dirty="0"/>
              <a:t>, Michelle Wright and Sarita </a:t>
            </a:r>
            <a:r>
              <a:rPr lang="en-AU" sz="1600" dirty="0" err="1"/>
              <a:t>Perston</a:t>
            </a:r>
            <a:r>
              <a:rPr lang="en-AU" sz="1600" dirty="0"/>
              <a:t> </a:t>
            </a:r>
            <a:r>
              <a:rPr lang="en-AU" sz="1600" b="1" u="sng" dirty="0">
                <a:hlinkClick r:id="rId6"/>
              </a:rPr>
              <a:t>nursingplacements@une.edu.au</a:t>
            </a:r>
            <a:r>
              <a:rPr lang="en-AU" sz="1600" dirty="0"/>
              <a:t> 6773 4388</a:t>
            </a:r>
          </a:p>
          <a:p>
            <a:endParaRPr lang="en-US" sz="1600" dirty="0">
              <a:latin typeface="Arial" panose="020B0604020202020204" pitchFamily="34" charset="0"/>
              <a:ea typeface="Helvetica Neue Light" panose="02000403000000020004" pitchFamily="2" charset="0"/>
              <a:cs typeface="Arial" panose="020B0604020202020204" pitchFamily="34" charset="0"/>
            </a:endParaRPr>
          </a:p>
        </p:txBody>
      </p:sp>
      <p:sp>
        <p:nvSpPr>
          <p:cNvPr id="7" name="TextBox 6"/>
          <p:cNvSpPr txBox="1"/>
          <p:nvPr/>
        </p:nvSpPr>
        <p:spPr>
          <a:xfrm>
            <a:off x="881267" y="1291926"/>
            <a:ext cx="7162800" cy="754630"/>
          </a:xfrm>
          <a:prstGeom prst="rect">
            <a:avLst/>
          </a:prstGeom>
          <a:noFill/>
        </p:spPr>
        <p:txBody>
          <a:bodyPr wrap="square" rtlCol="0">
            <a:spAutoFit/>
          </a:bodyPr>
          <a:lstStyle/>
          <a:p>
            <a:pPr marL="0" indent="0">
              <a:lnSpc>
                <a:spcPct val="150000"/>
              </a:lnSpc>
              <a:buFontTx/>
              <a:buNone/>
              <a:defRPr/>
            </a:pPr>
            <a:r>
              <a:rPr lang="en-AU" sz="3200" b="1" u="sng" dirty="0"/>
              <a:t>Clinical Staff within the School</a:t>
            </a:r>
          </a:p>
        </p:txBody>
      </p:sp>
      <p:cxnSp>
        <p:nvCxnSpPr>
          <p:cNvPr id="9" name="Straight Connector 8"/>
          <p:cNvCxnSpPr>
            <a:cxnSpLocks/>
          </p:cNvCxnSpPr>
          <p:nvPr/>
        </p:nvCxnSpPr>
        <p:spPr>
          <a:xfrm>
            <a:off x="881267" y="1995081"/>
            <a:ext cx="102294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F254D99-79EF-D14F-BF84-0C07868CD39C}"/>
              </a:ext>
            </a:extLst>
          </p:cNvPr>
          <p:cNvSpPr txBox="1"/>
          <p:nvPr/>
        </p:nvSpPr>
        <p:spPr>
          <a:xfrm>
            <a:off x="881267" y="188129"/>
            <a:ext cx="4401933" cy="276999"/>
          </a:xfrm>
          <a:prstGeom prst="rect">
            <a:avLst/>
          </a:prstGeom>
          <a:noFill/>
        </p:spPr>
        <p:txBody>
          <a:bodyPr wrap="square" rtlCol="0">
            <a:spAutoFit/>
          </a:bodyPr>
          <a:lstStyle/>
          <a:p>
            <a:r>
              <a:rPr lang="en-US" sz="1200" dirty="0">
                <a:solidFill>
                  <a:schemeClr val="bg1"/>
                </a:solidFill>
                <a:latin typeface="Arial" panose="020B0604020202020204" pitchFamily="34" charset="0"/>
                <a:ea typeface="Helvetica Neue" panose="02000503000000020004" pitchFamily="2" charset="0"/>
                <a:cs typeface="Arial" panose="020B0604020202020204" pitchFamily="34" charset="0"/>
              </a:rPr>
              <a:t>Facilitator Guide to student placement</a:t>
            </a:r>
          </a:p>
        </p:txBody>
      </p:sp>
      <p:pic>
        <p:nvPicPr>
          <p:cNvPr id="2" name="Picture 4" descr="https://encrypted-tbn1.gstatic.com/images?q=tbn:ANd9GcTr59GOc1bIhIPEh5elYaG8M_wCYY5FP7O7u3exOZxdn8yXH1m_1xZzkSA">
            <a:hlinkClick r:id="rId7"/>
            <a:extLst>
              <a:ext uri="{FF2B5EF4-FFF2-40B4-BE49-F238E27FC236}">
                <a16:creationId xmlns:a16="http://schemas.microsoft.com/office/drawing/2014/main" id="{87130208-120B-BCBB-D951-EBD2F87677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2" y="81642"/>
            <a:ext cx="1384608" cy="125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642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609600"/>
            <a:ext cx="7772400" cy="1371600"/>
          </a:xfrm>
        </p:spPr>
        <p:txBody>
          <a:bodyPr>
            <a:normAutofit fontScale="90000"/>
          </a:bodyPr>
          <a:lstStyle/>
          <a:p>
            <a:r>
              <a:rPr lang="en-US" dirty="0"/>
              <a:t>Orientation Requirements</a:t>
            </a:r>
            <a:endParaRPr lang="en-AU" dirty="0"/>
          </a:p>
        </p:txBody>
      </p:sp>
      <p:sp>
        <p:nvSpPr>
          <p:cNvPr id="3" name="Subtitle 2"/>
          <p:cNvSpPr>
            <a:spLocks noGrp="1"/>
          </p:cNvSpPr>
          <p:nvPr>
            <p:ph type="subTitle" idx="1"/>
          </p:nvPr>
        </p:nvSpPr>
        <p:spPr>
          <a:xfrm>
            <a:off x="685799" y="1981200"/>
            <a:ext cx="10727871" cy="4267200"/>
          </a:xfrm>
        </p:spPr>
        <p:txBody>
          <a:bodyPr>
            <a:normAutofit fontScale="62500" lnSpcReduction="20000"/>
          </a:bodyPr>
          <a:lstStyle/>
          <a:p>
            <a:pPr algn="l"/>
            <a:r>
              <a:rPr lang="en-US" sz="7400" dirty="0">
                <a:effectLst>
                  <a:outerShdw blurRad="38100" dist="38100" dir="2700000" algn="tl">
                    <a:srgbClr val="000000">
                      <a:alpha val="43137"/>
                    </a:srgbClr>
                  </a:outerShdw>
                </a:effectLst>
              </a:rPr>
              <a:t>Introduction</a:t>
            </a:r>
            <a:r>
              <a:rPr lang="en-US" dirty="0">
                <a:solidFill>
                  <a:schemeClr val="tx1"/>
                </a:solidFill>
                <a:effectLst>
                  <a:outerShdw blurRad="38100" dist="38100" dir="2700000" algn="tl">
                    <a:srgbClr val="000000">
                      <a:alpha val="43137"/>
                    </a:srgbClr>
                  </a:outerShdw>
                </a:effectLst>
              </a:rPr>
              <a:t> </a:t>
            </a:r>
            <a:endParaRPr lang="en-US" sz="1100" dirty="0">
              <a:effectLst>
                <a:outerShdw blurRad="38100" dist="38100" dir="2700000" algn="tl">
                  <a:srgbClr val="000000">
                    <a:alpha val="43137"/>
                  </a:srgbClr>
                </a:outerShdw>
              </a:effectLst>
            </a:endParaRPr>
          </a:p>
          <a:p>
            <a:pPr algn="l"/>
            <a:r>
              <a:rPr lang="en-US" sz="3400" dirty="0"/>
              <a:t>The first day of any placement for a student and Clinical Partner/Facilitator is often the most stressful and often sets up the relationship between the student and facilitator. For all UNE facilitated placements it is expected that students will receive a orientation.</a:t>
            </a:r>
            <a:endParaRPr lang="en-AU" sz="3400" dirty="0"/>
          </a:p>
          <a:p>
            <a:pPr algn="l"/>
            <a:endParaRPr lang="en-US" sz="3400" dirty="0"/>
          </a:p>
          <a:p>
            <a:pPr algn="l"/>
            <a:r>
              <a:rPr lang="en-US" sz="3400" dirty="0"/>
              <a:t>The following is an outline of minimum expectations and requirements for UNE students: </a:t>
            </a:r>
            <a:endParaRPr lang="en-AU" sz="3400" dirty="0"/>
          </a:p>
          <a:p>
            <a:pPr algn="l"/>
            <a:endParaRPr lang="en-US" sz="3400" dirty="0"/>
          </a:p>
          <a:p>
            <a:pPr algn="l"/>
            <a:endParaRPr lang="en-US" sz="3400" dirty="0"/>
          </a:p>
          <a:p>
            <a:pPr algn="l"/>
            <a:r>
              <a:rPr lang="en-US" sz="3400" dirty="0"/>
              <a:t>Adaptations that suit individual facilities Health Services are encouraged. Please amend and add to the manual site specific information in the relevant sections. </a:t>
            </a:r>
            <a:endParaRPr lang="en-AU" sz="3400" dirty="0"/>
          </a:p>
          <a:p>
            <a:pPr algn="l"/>
            <a:r>
              <a:rPr lang="en-US" sz="3400" dirty="0"/>
              <a:t> </a:t>
            </a:r>
            <a:endParaRPr lang="en-AU" sz="3400" dirty="0"/>
          </a:p>
          <a:p>
            <a:pPr algn="l"/>
            <a:r>
              <a:rPr lang="en-US" sz="3400" dirty="0"/>
              <a:t>Please remember that UNE are here to help </a:t>
            </a:r>
            <a:endParaRPr lang="en-AU" sz="3400" dirty="0"/>
          </a:p>
          <a:p>
            <a:pPr algn="l"/>
            <a:endParaRPr lang="en-AU" dirty="0"/>
          </a:p>
        </p:txBody>
      </p:sp>
      <p:pic>
        <p:nvPicPr>
          <p:cNvPr id="4" name="Picture 4" descr="https://encrypted-tbn1.gstatic.com/images?q=tbn:ANd9GcTr59GOc1bIhIPEh5elYaG8M_wCYY5FP7O7u3exOZxdn8yXH1m_1xZzkS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2" y="81642"/>
            <a:ext cx="1384608" cy="12580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C765243-7AF2-18B4-6E47-3001B6CC677C}"/>
              </a:ext>
            </a:extLst>
          </p:cNvPr>
          <p:cNvPicPr>
            <a:picLocks noChangeAspect="1"/>
          </p:cNvPicPr>
          <p:nvPr/>
        </p:nvPicPr>
        <p:blipFill>
          <a:blip r:embed="rId5"/>
          <a:stretch>
            <a:fillRect/>
          </a:stretch>
        </p:blipFill>
        <p:spPr>
          <a:xfrm>
            <a:off x="0" y="6235842"/>
            <a:ext cx="12192000" cy="654050"/>
          </a:xfrm>
          <a:prstGeom prst="rect">
            <a:avLst/>
          </a:prstGeom>
        </p:spPr>
      </p:pic>
    </p:spTree>
    <p:extLst>
      <p:ext uri="{BB962C8B-B14F-4D97-AF65-F5344CB8AC3E}">
        <p14:creationId xmlns:p14="http://schemas.microsoft.com/office/powerpoint/2010/main" val="1697377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486" y="488157"/>
            <a:ext cx="8229600" cy="563562"/>
          </a:xfrm>
        </p:spPr>
        <p:txBody>
          <a:bodyPr>
            <a:normAutofit/>
          </a:bodyPr>
          <a:lstStyle/>
          <a:p>
            <a:r>
              <a:rPr lang="en-US" sz="2800" dirty="0"/>
              <a:t>Pre Placement Preparation</a:t>
            </a:r>
            <a:endParaRPr lang="en-AU" sz="2800" dirty="0"/>
          </a:p>
        </p:txBody>
      </p:sp>
      <p:sp>
        <p:nvSpPr>
          <p:cNvPr id="3" name="Content Placeholder 2"/>
          <p:cNvSpPr>
            <a:spLocks noGrp="1"/>
          </p:cNvSpPr>
          <p:nvPr>
            <p:ph idx="1"/>
          </p:nvPr>
        </p:nvSpPr>
        <p:spPr>
          <a:xfrm>
            <a:off x="342901" y="1570038"/>
            <a:ext cx="11070771" cy="5287962"/>
          </a:xfrm>
        </p:spPr>
        <p:txBody>
          <a:bodyPr>
            <a:normAutofit fontScale="32500" lnSpcReduction="20000"/>
          </a:bodyPr>
          <a:lstStyle/>
          <a:p>
            <a:endParaRPr lang="en-US" dirty="0"/>
          </a:p>
          <a:p>
            <a:pPr marL="0" indent="0">
              <a:buNone/>
            </a:pPr>
            <a:r>
              <a:rPr lang="en-US" sz="4800" dirty="0"/>
              <a:t>There are a number of considerations that you should be thinking about prior to the commencement of any Clinical Facilitation allocation.</a:t>
            </a:r>
            <a:endParaRPr lang="en-AU" sz="4800" dirty="0"/>
          </a:p>
          <a:p>
            <a:pPr marL="0" indent="0">
              <a:buNone/>
            </a:pPr>
            <a:r>
              <a:rPr lang="en-US" sz="4800" dirty="0"/>
              <a:t>This assists to ensure that you and the students are as organized and prepared as possible.</a:t>
            </a:r>
            <a:endParaRPr lang="en-AU" sz="4800" dirty="0"/>
          </a:p>
          <a:p>
            <a:pPr marL="0" indent="0">
              <a:buNone/>
            </a:pPr>
            <a:endParaRPr lang="en-AU" sz="4800" dirty="0"/>
          </a:p>
          <a:p>
            <a:pPr marL="0" indent="0">
              <a:buNone/>
            </a:pPr>
            <a:r>
              <a:rPr lang="en-AU" sz="4800" dirty="0"/>
              <a:t>The </a:t>
            </a:r>
            <a:r>
              <a:rPr lang="en-US" sz="4800" dirty="0"/>
              <a:t>minimum expectations of UNE are as follows:</a:t>
            </a:r>
          </a:p>
          <a:p>
            <a:pPr marL="0" indent="0">
              <a:buNone/>
            </a:pPr>
            <a:endParaRPr lang="en-AU" sz="4800" dirty="0"/>
          </a:p>
          <a:p>
            <a:pPr marL="0" indent="0">
              <a:buNone/>
            </a:pPr>
            <a:r>
              <a:rPr lang="en-US" sz="4800" dirty="0"/>
              <a:t>No later than 2 weeks prior to the facilitation commencement date it is expected that you will have completed the following:</a:t>
            </a:r>
          </a:p>
          <a:p>
            <a:pPr marL="0" indent="0">
              <a:buNone/>
            </a:pPr>
            <a:endParaRPr lang="en-AU" sz="4800" dirty="0"/>
          </a:p>
          <a:p>
            <a:pPr marL="514350" indent="-514350">
              <a:buFont typeface="+mj-lt"/>
              <a:buAutoNum type="arabicPeriod"/>
            </a:pPr>
            <a:r>
              <a:rPr lang="en-US" sz="4800" dirty="0"/>
              <a:t>Touch base with hospital Educator/ student coordinator to discuss expectations of the facility. It is recommended this is face to face to assist with familiarity of site.</a:t>
            </a:r>
            <a:endParaRPr lang="en-AU" sz="4800" dirty="0"/>
          </a:p>
          <a:p>
            <a:pPr marL="514350" indent="-514350">
              <a:buFont typeface="+mj-lt"/>
              <a:buAutoNum type="arabicPeriod"/>
            </a:pPr>
            <a:r>
              <a:rPr lang="en-US" sz="4800" dirty="0"/>
              <a:t>Confirm Orientation venue.</a:t>
            </a:r>
            <a:endParaRPr lang="en-AU" sz="4800" dirty="0"/>
          </a:p>
          <a:p>
            <a:pPr marL="514350" indent="-514350">
              <a:buFont typeface="+mj-lt"/>
              <a:buAutoNum type="arabicPeriod"/>
            </a:pPr>
            <a:r>
              <a:rPr lang="en-US" sz="4800" dirty="0"/>
              <a:t>Confirm site specific orientations requirements.</a:t>
            </a:r>
            <a:endParaRPr lang="en-AU" sz="4800" dirty="0"/>
          </a:p>
          <a:p>
            <a:pPr marL="514350" indent="-514350">
              <a:buFont typeface="+mj-lt"/>
              <a:buAutoNum type="arabicPeriod"/>
            </a:pPr>
            <a:r>
              <a:rPr lang="en-US" sz="4800" dirty="0"/>
              <a:t>Ensure wards are aware of students prior to the arriving, - please check with educator regarding this (i.e.: does the facility wants you to contact the wards or has the educator done so?).</a:t>
            </a:r>
            <a:endParaRPr lang="en-AU" sz="4800" dirty="0"/>
          </a:p>
          <a:p>
            <a:pPr marL="514350" indent="-514350">
              <a:buFont typeface="+mj-lt"/>
              <a:buAutoNum type="arabicPeriod"/>
            </a:pPr>
            <a:r>
              <a:rPr lang="en-US" sz="4800" dirty="0"/>
              <a:t>Obtain Roster information for students. </a:t>
            </a:r>
            <a:r>
              <a:rPr lang="en-US" sz="4800" b="1" u="sng" dirty="0"/>
              <a:t>Please remember it is a UNE requirement that you will have roster information to students by the end of day one of placement (preferably prior to placement commencing).</a:t>
            </a:r>
            <a:endParaRPr lang="en-AU" sz="4800" dirty="0"/>
          </a:p>
          <a:p>
            <a:endParaRPr lang="en-US" sz="4000" i="1" dirty="0"/>
          </a:p>
        </p:txBody>
      </p:sp>
      <p:pic>
        <p:nvPicPr>
          <p:cNvPr id="4" name="Picture 4" descr="https://encrypted-tbn1.gstatic.com/images?q=tbn:ANd9GcTr59GOc1bIhIPEh5elYaG8M_wCYY5FP7O7u3exOZxdn8yXH1m_1xZzkS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729" y="274638"/>
            <a:ext cx="1199994" cy="990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20F66A1-60A0-B45F-9ECD-D51F76637945}"/>
              </a:ext>
            </a:extLst>
          </p:cNvPr>
          <p:cNvPicPr>
            <a:picLocks noChangeAspect="1"/>
          </p:cNvPicPr>
          <p:nvPr/>
        </p:nvPicPr>
        <p:blipFill>
          <a:blip r:embed="rId5"/>
          <a:stretch>
            <a:fillRect/>
          </a:stretch>
        </p:blipFill>
        <p:spPr>
          <a:xfrm>
            <a:off x="0" y="6235842"/>
            <a:ext cx="12192000" cy="654050"/>
          </a:xfrm>
          <a:prstGeom prst="rect">
            <a:avLst/>
          </a:prstGeom>
        </p:spPr>
      </p:pic>
      <p:pic>
        <p:nvPicPr>
          <p:cNvPr id="6" name="Picture 4" descr="https://encrypted-tbn1.gstatic.com/images?q=tbn:ANd9GcTr59GOc1bIhIPEh5elYaG8M_wCYY5FP7O7u3exOZxdn8yXH1m_1xZzkSA">
            <a:hlinkClick r:id="rId3"/>
            <a:extLst>
              <a:ext uri="{FF2B5EF4-FFF2-40B4-BE49-F238E27FC236}">
                <a16:creationId xmlns:a16="http://schemas.microsoft.com/office/drawing/2014/main" id="{BA5C1401-AAAE-AC06-1319-3221341ED6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2" y="81642"/>
            <a:ext cx="1384608" cy="125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24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8221" y="536660"/>
            <a:ext cx="8229600" cy="563562"/>
          </a:xfrm>
        </p:spPr>
        <p:txBody>
          <a:bodyPr>
            <a:noAutofit/>
          </a:bodyPr>
          <a:lstStyle/>
          <a:p>
            <a:r>
              <a:rPr lang="en-US" dirty="0"/>
              <a:t>Pre Placement Preparation</a:t>
            </a:r>
            <a:endParaRPr lang="en-AU" dirty="0"/>
          </a:p>
        </p:txBody>
      </p:sp>
      <p:sp>
        <p:nvSpPr>
          <p:cNvPr id="3" name="Content Placeholder 2"/>
          <p:cNvSpPr>
            <a:spLocks noGrp="1"/>
          </p:cNvSpPr>
          <p:nvPr>
            <p:ph idx="1"/>
          </p:nvPr>
        </p:nvSpPr>
        <p:spPr>
          <a:xfrm>
            <a:off x="767443" y="1436914"/>
            <a:ext cx="10891157" cy="5116286"/>
          </a:xfrm>
        </p:spPr>
        <p:txBody>
          <a:bodyPr>
            <a:normAutofit/>
          </a:bodyPr>
          <a:lstStyle/>
          <a:p>
            <a:pPr>
              <a:buNone/>
            </a:pPr>
            <a:endParaRPr lang="en-US" sz="4200" i="1" dirty="0"/>
          </a:p>
          <a:p>
            <a:pPr marL="0" indent="0">
              <a:buNone/>
            </a:pPr>
            <a:r>
              <a:rPr lang="en-US" sz="3600" i="1" dirty="0"/>
              <a:t>Please Communicate</a:t>
            </a:r>
            <a:r>
              <a:rPr lang="en-US" i="1" dirty="0"/>
              <a:t> with Students via UNE Clinical office:</a:t>
            </a:r>
            <a:endParaRPr lang="en-AU" dirty="0"/>
          </a:p>
          <a:p>
            <a:pPr marL="0" indent="0">
              <a:buNone/>
            </a:pPr>
            <a:endParaRPr lang="en-US" sz="2000" dirty="0"/>
          </a:p>
          <a:p>
            <a:r>
              <a:rPr lang="en-US" sz="1800" b="1" dirty="0"/>
              <a:t>No later than one week prior</a:t>
            </a:r>
            <a:r>
              <a:rPr lang="en-US" sz="1800" dirty="0"/>
              <a:t> to placement commencement please ensure that you have provided the clinical office with current first day instructions to provide to the students. This can include a request for students to contact you directly to obtain necessary information</a:t>
            </a:r>
            <a:r>
              <a:rPr lang="en-AU" sz="1800" dirty="0"/>
              <a:t>.</a:t>
            </a:r>
            <a:r>
              <a:rPr lang="en-US" sz="1800" dirty="0"/>
              <a:t> </a:t>
            </a:r>
          </a:p>
          <a:p>
            <a:endParaRPr lang="en-US" sz="1800" dirty="0"/>
          </a:p>
          <a:p>
            <a:r>
              <a:rPr lang="en-US" sz="1800" dirty="0"/>
              <a:t>In order to ensure a placement runs as smoothly please attend to the above as </a:t>
            </a:r>
            <a:r>
              <a:rPr lang="en-US" sz="1800" b="1" dirty="0"/>
              <a:t>early as possible</a:t>
            </a:r>
            <a:r>
              <a:rPr lang="en-US" sz="1800" dirty="0"/>
              <a:t>.  </a:t>
            </a:r>
          </a:p>
          <a:p>
            <a:endParaRPr lang="en-AU" sz="1800" dirty="0"/>
          </a:p>
          <a:p>
            <a:r>
              <a:rPr lang="en-US" sz="1800" dirty="0"/>
              <a:t>Please refer to the next slide  for an example of what you may like to have sent to the students. </a:t>
            </a:r>
            <a:endParaRPr lang="en-AU" sz="1800" dirty="0"/>
          </a:p>
        </p:txBody>
      </p:sp>
      <p:pic>
        <p:nvPicPr>
          <p:cNvPr id="4" name="Picture 4" descr="https://encrypted-tbn1.gstatic.com/images?q=tbn:ANd9GcTr59GOc1bIhIPEh5elYaG8M_wCYY5FP7O7u3exOZxdn8yXH1m_1xZzkS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15" y="274638"/>
            <a:ext cx="1199994" cy="990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F7728C3-7082-1830-4210-0F8777FDBDDD}"/>
              </a:ext>
            </a:extLst>
          </p:cNvPr>
          <p:cNvPicPr>
            <a:picLocks noChangeAspect="1"/>
          </p:cNvPicPr>
          <p:nvPr/>
        </p:nvPicPr>
        <p:blipFill>
          <a:blip r:embed="rId5"/>
          <a:stretch>
            <a:fillRect/>
          </a:stretch>
        </p:blipFill>
        <p:spPr>
          <a:xfrm>
            <a:off x="0" y="6235842"/>
            <a:ext cx="12192000" cy="654050"/>
          </a:xfrm>
          <a:prstGeom prst="rect">
            <a:avLst/>
          </a:prstGeom>
        </p:spPr>
      </p:pic>
      <p:pic>
        <p:nvPicPr>
          <p:cNvPr id="6" name="Picture 4" descr="https://encrypted-tbn1.gstatic.com/images?q=tbn:ANd9GcTr59GOc1bIhIPEh5elYaG8M_wCYY5FP7O7u3exOZxdn8yXH1m_1xZzkSA">
            <a:hlinkClick r:id="rId3"/>
            <a:extLst>
              <a:ext uri="{FF2B5EF4-FFF2-40B4-BE49-F238E27FC236}">
                <a16:creationId xmlns:a16="http://schemas.microsoft.com/office/drawing/2014/main" id="{874AB33B-523E-39C0-AF8C-7DB771DD9F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2" y="81642"/>
            <a:ext cx="1384608" cy="125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966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114" y="365125"/>
            <a:ext cx="9459686" cy="1325563"/>
          </a:xfrm>
        </p:spPr>
        <p:txBody>
          <a:bodyPr/>
          <a:lstStyle/>
          <a:p>
            <a:r>
              <a:rPr lang="en-US" dirty="0"/>
              <a:t>Example contact email</a:t>
            </a:r>
          </a:p>
        </p:txBody>
      </p:sp>
      <p:sp>
        <p:nvSpPr>
          <p:cNvPr id="3" name="Content Placeholder 2"/>
          <p:cNvSpPr>
            <a:spLocks noGrp="1"/>
          </p:cNvSpPr>
          <p:nvPr>
            <p:ph idx="1"/>
          </p:nvPr>
        </p:nvSpPr>
        <p:spPr>
          <a:xfrm>
            <a:off x="838200" y="1567543"/>
            <a:ext cx="11353800" cy="4609420"/>
          </a:xfrm>
        </p:spPr>
        <p:txBody>
          <a:bodyPr>
            <a:normAutofit fontScale="25000" lnSpcReduction="20000"/>
          </a:bodyPr>
          <a:lstStyle/>
          <a:p>
            <a:pPr marL="0" indent="0">
              <a:buNone/>
            </a:pPr>
            <a:r>
              <a:rPr lang="en-AU" sz="5600" dirty="0"/>
              <a:t>Dear Student,</a:t>
            </a:r>
          </a:p>
          <a:p>
            <a:pPr>
              <a:buNone/>
            </a:pPr>
            <a:r>
              <a:rPr lang="en-AU" sz="5600" dirty="0"/>
              <a:t>Your placement information/ first day instruction information is as follows:</a:t>
            </a:r>
          </a:p>
          <a:p>
            <a:pPr>
              <a:buNone/>
            </a:pPr>
            <a:endParaRPr lang="en-AU" sz="5600" dirty="0"/>
          </a:p>
          <a:p>
            <a:pPr marL="0" indent="0">
              <a:buNone/>
            </a:pPr>
            <a:r>
              <a:rPr lang="en-AU" sz="5600" b="1" u="sng" dirty="0"/>
              <a:t>WHAT TO BRING</a:t>
            </a:r>
            <a:endParaRPr lang="en-AU" sz="5600" dirty="0"/>
          </a:p>
          <a:p>
            <a:r>
              <a:rPr lang="en-US" sz="5600" b="1" dirty="0"/>
              <a:t>University Identification card.</a:t>
            </a:r>
            <a:endParaRPr lang="en-AU" sz="5600" dirty="0"/>
          </a:p>
          <a:p>
            <a:r>
              <a:rPr lang="en-US" sz="5600" dirty="0"/>
              <a:t> </a:t>
            </a:r>
            <a:r>
              <a:rPr lang="en-US" sz="5600" b="1" dirty="0"/>
              <a:t>Original criminal record check, immunisation documents.</a:t>
            </a:r>
          </a:p>
          <a:p>
            <a:r>
              <a:rPr lang="en-US" sz="5600" b="1" dirty="0"/>
              <a:t>Printed Clinical Record Book </a:t>
            </a:r>
            <a:endParaRPr lang="en-AU" sz="5600" dirty="0"/>
          </a:p>
          <a:p>
            <a:pPr marL="0" indent="0">
              <a:buNone/>
            </a:pPr>
            <a:r>
              <a:rPr lang="en-AU" sz="5600" b="1" u="sng" dirty="0"/>
              <a:t>ORIENTATION </a:t>
            </a:r>
            <a:endParaRPr lang="en-AU" sz="5600" dirty="0"/>
          </a:p>
          <a:p>
            <a:r>
              <a:rPr lang="en-AU" sz="5600" dirty="0"/>
              <a:t>A orientation will commence at </a:t>
            </a:r>
            <a:r>
              <a:rPr lang="en-AU" sz="5600" b="1" i="1" dirty="0"/>
              <a:t>insert your information.</a:t>
            </a:r>
            <a:r>
              <a:rPr lang="en-AU" sz="5600" dirty="0"/>
              <a:t>  Please meet at </a:t>
            </a:r>
            <a:r>
              <a:rPr lang="en-AU" sz="5600" b="1" i="1" dirty="0"/>
              <a:t>insert your information (date, time etc.)</a:t>
            </a:r>
            <a:endParaRPr lang="en-AU" sz="5600" dirty="0"/>
          </a:p>
          <a:p>
            <a:pPr marL="0" indent="0">
              <a:buNone/>
            </a:pPr>
            <a:r>
              <a:rPr lang="en-AU" sz="5600" b="1" u="sng" dirty="0"/>
              <a:t>PARKING </a:t>
            </a:r>
            <a:endParaRPr lang="en-AU" sz="5600" dirty="0"/>
          </a:p>
          <a:p>
            <a:r>
              <a:rPr lang="en-AU" sz="5600" dirty="0"/>
              <a:t>Please park in the dirt car park adjacent to the Hospital or on the street. Parking charges are………….</a:t>
            </a:r>
          </a:p>
          <a:p>
            <a:r>
              <a:rPr lang="en-AU" sz="5600" dirty="0"/>
              <a:t>Is it recommended to use public transport </a:t>
            </a:r>
            <a:r>
              <a:rPr lang="en-AU" sz="5600" dirty="0" err="1"/>
              <a:t>etc</a:t>
            </a:r>
            <a:endParaRPr lang="en-AU" sz="5600" dirty="0"/>
          </a:p>
          <a:p>
            <a:r>
              <a:rPr lang="en-AU" sz="5600" dirty="0"/>
              <a:t>Hyperlink to facility map</a:t>
            </a:r>
          </a:p>
          <a:p>
            <a:pPr marL="0" indent="0">
              <a:buNone/>
            </a:pPr>
            <a:endParaRPr lang="en-AU" sz="5600" dirty="0"/>
          </a:p>
          <a:p>
            <a:pPr marL="0" indent="0">
              <a:buNone/>
            </a:pPr>
            <a:r>
              <a:rPr lang="en-AU" sz="5600" dirty="0"/>
              <a:t>Please ensure you attend orientation in your UNE uniform. </a:t>
            </a:r>
          </a:p>
          <a:p>
            <a:pPr marL="0" indent="0">
              <a:buNone/>
            </a:pPr>
            <a:r>
              <a:rPr lang="en-AU" sz="5600" dirty="0"/>
              <a:t>Thank you and I look forward to meeting you soon,</a:t>
            </a:r>
          </a:p>
          <a:p>
            <a:pPr marL="0" indent="0">
              <a:buNone/>
            </a:pPr>
            <a:r>
              <a:rPr lang="en-AU" sz="5600" dirty="0"/>
              <a:t>Regards </a:t>
            </a:r>
            <a:r>
              <a:rPr lang="en-AU" sz="5600" i="1" dirty="0"/>
              <a:t>name</a:t>
            </a:r>
            <a:r>
              <a:rPr lang="en-AU" sz="5600" dirty="0"/>
              <a:t>.</a:t>
            </a:r>
          </a:p>
          <a:p>
            <a:endParaRPr lang="en-AU" dirty="0"/>
          </a:p>
          <a:p>
            <a:endParaRPr lang="en-US" dirty="0"/>
          </a:p>
        </p:txBody>
      </p:sp>
      <p:pic>
        <p:nvPicPr>
          <p:cNvPr id="4" name="Picture 4" descr="https://encrypted-tbn1.gstatic.com/images?q=tbn:ANd9GcTr59GOc1bIhIPEh5elYaG8M_wCYY5FP7O7u3exOZxdn8yXH1m_1xZzkS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743" y="163853"/>
            <a:ext cx="1199994" cy="990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1927818-0B96-6F48-D638-7CF8401071E9}"/>
              </a:ext>
            </a:extLst>
          </p:cNvPr>
          <p:cNvPicPr>
            <a:picLocks noChangeAspect="1"/>
          </p:cNvPicPr>
          <p:nvPr/>
        </p:nvPicPr>
        <p:blipFill>
          <a:blip r:embed="rId5"/>
          <a:stretch>
            <a:fillRect/>
          </a:stretch>
        </p:blipFill>
        <p:spPr>
          <a:xfrm>
            <a:off x="0" y="6235842"/>
            <a:ext cx="12192000" cy="654050"/>
          </a:xfrm>
          <a:prstGeom prst="rect">
            <a:avLst/>
          </a:prstGeom>
        </p:spPr>
      </p:pic>
      <p:pic>
        <p:nvPicPr>
          <p:cNvPr id="6" name="Picture 4" descr="https://encrypted-tbn1.gstatic.com/images?q=tbn:ANd9GcTr59GOc1bIhIPEh5elYaG8M_wCYY5FP7O7u3exOZxdn8yXH1m_1xZzkSA">
            <a:hlinkClick r:id="rId3"/>
            <a:extLst>
              <a:ext uri="{FF2B5EF4-FFF2-40B4-BE49-F238E27FC236}">
                <a16:creationId xmlns:a16="http://schemas.microsoft.com/office/drawing/2014/main" id="{D96EC854-0492-EA2C-9504-3C87FC524A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2" y="81642"/>
            <a:ext cx="1384608" cy="12580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658" y="365125"/>
            <a:ext cx="9035142" cy="1325563"/>
          </a:xfrm>
        </p:spPr>
        <p:txBody>
          <a:bodyPr>
            <a:normAutofit/>
          </a:bodyPr>
          <a:lstStyle/>
          <a:p>
            <a:r>
              <a:rPr lang="en-US" dirty="0"/>
              <a:t>Orientation Venue -  Things to consider</a:t>
            </a:r>
            <a:endParaRPr lang="en-AU" dirty="0"/>
          </a:p>
        </p:txBody>
      </p:sp>
      <p:sp>
        <p:nvSpPr>
          <p:cNvPr id="3" name="Content Placeholder 2"/>
          <p:cNvSpPr>
            <a:spLocks noGrp="1"/>
          </p:cNvSpPr>
          <p:nvPr>
            <p:ph idx="1"/>
          </p:nvPr>
        </p:nvSpPr>
        <p:spPr>
          <a:xfrm>
            <a:off x="299360" y="1825625"/>
            <a:ext cx="11054440" cy="4351338"/>
          </a:xfrm>
        </p:spPr>
        <p:txBody>
          <a:bodyPr>
            <a:normAutofit fontScale="92500" lnSpcReduction="20000"/>
          </a:bodyPr>
          <a:lstStyle/>
          <a:p>
            <a:pPr marL="0" indent="0">
              <a:buNone/>
            </a:pPr>
            <a:r>
              <a:rPr lang="en-US" dirty="0"/>
              <a:t>When booking your orientation venue please consider the following: </a:t>
            </a:r>
          </a:p>
          <a:p>
            <a:endParaRPr lang="en-AU" dirty="0"/>
          </a:p>
          <a:p>
            <a:pPr lvl="0"/>
            <a:r>
              <a:rPr lang="en-US" sz="2900" dirty="0"/>
              <a:t>Do I know where the venue is? Is it easy to find, is a map required?</a:t>
            </a:r>
            <a:endParaRPr lang="en-AU" sz="2900" dirty="0"/>
          </a:p>
          <a:p>
            <a:pPr lvl="0"/>
            <a:r>
              <a:rPr lang="en-US" sz="2900" dirty="0"/>
              <a:t>How large is it, is it too big/ small for this current cohort of students?</a:t>
            </a:r>
            <a:endParaRPr lang="en-AU" sz="2900" dirty="0"/>
          </a:p>
          <a:p>
            <a:pPr lvl="0"/>
            <a:r>
              <a:rPr lang="en-US" sz="2900" dirty="0"/>
              <a:t>Does it have IT facilities if required</a:t>
            </a:r>
            <a:r>
              <a:rPr lang="en-AU" sz="2900" dirty="0"/>
              <a:t>?</a:t>
            </a:r>
          </a:p>
          <a:p>
            <a:pPr lvl="0"/>
            <a:r>
              <a:rPr lang="en-US" sz="2900" dirty="0"/>
              <a:t>What time do I you want students to meet me?</a:t>
            </a:r>
            <a:endParaRPr lang="en-AU" sz="2900" dirty="0"/>
          </a:p>
          <a:p>
            <a:pPr lvl="0"/>
            <a:r>
              <a:rPr lang="en-US" sz="2900" dirty="0"/>
              <a:t>Length of orientation time in the initial meeting room required. (</a:t>
            </a:r>
            <a:r>
              <a:rPr lang="en-US" sz="2600" dirty="0"/>
              <a:t>Please avoid underestimating time required).</a:t>
            </a:r>
            <a:endParaRPr lang="en-AU" sz="2900" dirty="0"/>
          </a:p>
          <a:p>
            <a:pPr lvl="0"/>
            <a:r>
              <a:rPr lang="en-US" sz="2900" dirty="0"/>
              <a:t>Does the facility educator or any other staff member need to be involved as per that facilities standard procedure? Please confirm with the relevant educator/ staff.</a:t>
            </a:r>
            <a:endParaRPr lang="en-AU" sz="2900" dirty="0"/>
          </a:p>
          <a:p>
            <a:endParaRPr lang="en-AU" dirty="0"/>
          </a:p>
        </p:txBody>
      </p:sp>
      <p:pic>
        <p:nvPicPr>
          <p:cNvPr id="4" name="Picture 3">
            <a:extLst>
              <a:ext uri="{FF2B5EF4-FFF2-40B4-BE49-F238E27FC236}">
                <a16:creationId xmlns:a16="http://schemas.microsoft.com/office/drawing/2014/main" id="{8EFD1257-957A-4691-9255-4F4CA2EA8092}"/>
              </a:ext>
            </a:extLst>
          </p:cNvPr>
          <p:cNvPicPr>
            <a:picLocks noChangeAspect="1"/>
          </p:cNvPicPr>
          <p:nvPr/>
        </p:nvPicPr>
        <p:blipFill>
          <a:blip r:embed="rId3"/>
          <a:stretch>
            <a:fillRect/>
          </a:stretch>
        </p:blipFill>
        <p:spPr>
          <a:xfrm>
            <a:off x="0" y="6235842"/>
            <a:ext cx="12192000" cy="654050"/>
          </a:xfrm>
          <a:prstGeom prst="rect">
            <a:avLst/>
          </a:prstGeom>
        </p:spPr>
      </p:pic>
      <p:pic>
        <p:nvPicPr>
          <p:cNvPr id="5" name="Picture 4" descr="https://encrypted-tbn1.gstatic.com/images?q=tbn:ANd9GcTr59GOc1bIhIPEh5elYaG8M_wCYY5FP7O7u3exOZxdn8yXH1m_1xZzkSA">
            <a:hlinkClick r:id="rId4"/>
            <a:extLst>
              <a:ext uri="{FF2B5EF4-FFF2-40B4-BE49-F238E27FC236}">
                <a16:creationId xmlns:a16="http://schemas.microsoft.com/office/drawing/2014/main" id="{F7143567-7225-9C61-A7D4-484A092E9E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896" y="113506"/>
            <a:ext cx="1384608" cy="125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311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842" y="365125"/>
            <a:ext cx="9671957" cy="1325563"/>
          </a:xfrm>
        </p:spPr>
        <p:txBody>
          <a:bodyPr>
            <a:noAutofit/>
          </a:bodyPr>
          <a:lstStyle/>
          <a:p>
            <a:r>
              <a:rPr lang="en-US" dirty="0"/>
              <a:t> </a:t>
            </a:r>
            <a:br>
              <a:rPr lang="en-US" dirty="0"/>
            </a:br>
            <a:r>
              <a:rPr lang="en-US" dirty="0"/>
              <a:t>A Suggested Timetable for orientation </a:t>
            </a:r>
            <a:br>
              <a:rPr lang="en-AU" dirty="0"/>
            </a:br>
            <a:br>
              <a:rPr lang="en-AU" b="1" dirty="0"/>
            </a:br>
            <a:endParaRPr lang="en-AU" dirty="0"/>
          </a:p>
        </p:txBody>
      </p:sp>
      <p:sp>
        <p:nvSpPr>
          <p:cNvPr id="3" name="Content Placeholder 2"/>
          <p:cNvSpPr>
            <a:spLocks noGrp="1"/>
          </p:cNvSpPr>
          <p:nvPr>
            <p:ph idx="1"/>
          </p:nvPr>
        </p:nvSpPr>
        <p:spPr>
          <a:xfrm>
            <a:off x="538843" y="1502229"/>
            <a:ext cx="10678886" cy="4623935"/>
          </a:xfrm>
        </p:spPr>
        <p:txBody>
          <a:bodyPr>
            <a:normAutofit fontScale="25000" lnSpcReduction="20000"/>
          </a:bodyPr>
          <a:lstStyle/>
          <a:p>
            <a:pPr marL="0" indent="0">
              <a:buNone/>
            </a:pPr>
            <a:r>
              <a:rPr lang="en-AU" sz="5500" dirty="0"/>
              <a:t>7.30 or 8 am – 10am (</a:t>
            </a:r>
            <a:r>
              <a:rPr lang="en-AU" sz="5500" b="1" dirty="0"/>
              <a:t>Initial start time as you advised to the students)</a:t>
            </a:r>
          </a:p>
          <a:p>
            <a:pPr marL="0" indent="0">
              <a:buNone/>
            </a:pPr>
            <a:r>
              <a:rPr lang="en-AU" sz="5500" dirty="0"/>
              <a:t>Meet with students and other staff members as required. This may include hospital specific information as provided by hospital CNE. Be guided by hospital requirements. Go through Orientation information  and PowerPoint.</a:t>
            </a:r>
          </a:p>
          <a:p>
            <a:pPr marL="0" indent="0">
              <a:buNone/>
            </a:pPr>
            <a:endParaRPr lang="en-AU" sz="5500" dirty="0"/>
          </a:p>
          <a:p>
            <a:pPr marL="0" indent="0">
              <a:buNone/>
            </a:pPr>
            <a:r>
              <a:rPr lang="en-AU" sz="5500" dirty="0"/>
              <a:t>Other items to ensure you have considered</a:t>
            </a:r>
          </a:p>
          <a:p>
            <a:r>
              <a:rPr lang="en-AU" sz="5500" dirty="0"/>
              <a:t>Forms, ID Badges and rosters to be given to students.</a:t>
            </a:r>
          </a:p>
          <a:p>
            <a:r>
              <a:rPr lang="en-AU" sz="5500" dirty="0"/>
              <a:t>Check computer logons if appropriate .</a:t>
            </a:r>
          </a:p>
          <a:p>
            <a:r>
              <a:rPr lang="en-AU" sz="5500" dirty="0"/>
              <a:t>Hospital walk around tour.</a:t>
            </a:r>
          </a:p>
          <a:p>
            <a:r>
              <a:rPr lang="en-AU" sz="5500" dirty="0"/>
              <a:t>Handouts with more detailed hospital information. This could be the new grad information handout whatever is appropriate. </a:t>
            </a:r>
          </a:p>
          <a:p>
            <a:endParaRPr lang="en-AU" sz="5500" b="1" dirty="0"/>
          </a:p>
          <a:p>
            <a:r>
              <a:rPr lang="en-AU" sz="5500" b="1" dirty="0"/>
              <a:t>1000 – 1030</a:t>
            </a:r>
            <a:r>
              <a:rPr lang="en-AU" sz="5500" dirty="0"/>
              <a:t>: Morning Tea or earlier if this is what is required </a:t>
            </a:r>
          </a:p>
          <a:p>
            <a:endParaRPr lang="en-AU" sz="5500" b="1" dirty="0"/>
          </a:p>
          <a:p>
            <a:r>
              <a:rPr lang="en-AU" sz="5500" b="1" dirty="0"/>
              <a:t>1030 – 1100: </a:t>
            </a:r>
            <a:r>
              <a:rPr lang="en-AU" sz="5500" dirty="0"/>
              <a:t>Review of students clinical placement goals. This may require you to assist in resetting/tailoring of goals appropriate to the clinical environment.  Please ensure students have linked their goals to the ANMC competency standards.</a:t>
            </a:r>
            <a:r>
              <a:rPr lang="en-AU" sz="5500" b="1" dirty="0"/>
              <a:t> </a:t>
            </a:r>
            <a:r>
              <a:rPr lang="en-AU" sz="5500" dirty="0"/>
              <a:t>This is a UNE requirement, do NOT allow students access to wards until this is done. If necessary leave student in quite space such as the library and return to collect them.  Please provide feedback to students that not a having prepared clinical goals prior to placement demonstrates a lack of professionalism and is directly related to point 4 of the NCAS tool.  </a:t>
            </a:r>
          </a:p>
          <a:p>
            <a:pPr marL="0" indent="0">
              <a:buNone/>
            </a:pPr>
            <a:endParaRPr lang="en-AU" sz="5500" b="1" dirty="0"/>
          </a:p>
          <a:p>
            <a:pPr lvl="0"/>
            <a:r>
              <a:rPr lang="en-US" sz="5500" dirty="0"/>
              <a:t>1130 – 1200 </a:t>
            </a:r>
            <a:r>
              <a:rPr lang="en-AU" sz="5500" dirty="0"/>
              <a:t>Hospital walk around tour- deliver to ward or lunch break</a:t>
            </a:r>
          </a:p>
          <a:p>
            <a:pPr lvl="0"/>
            <a:endParaRPr lang="en-AU" sz="5500" dirty="0"/>
          </a:p>
          <a:p>
            <a:pPr lvl="0"/>
            <a:r>
              <a:rPr lang="en-AU" sz="5500" dirty="0"/>
              <a:t>When orientation finished deliver to ward- encourage students to complete search and find activity found in the back of each clinical record book</a:t>
            </a:r>
          </a:p>
          <a:p>
            <a:pPr lvl="0"/>
            <a:endParaRPr lang="en-AU" dirty="0"/>
          </a:p>
          <a:p>
            <a:endParaRPr lang="en-AU" dirty="0"/>
          </a:p>
        </p:txBody>
      </p:sp>
      <p:pic>
        <p:nvPicPr>
          <p:cNvPr id="4" name="Picture 4" descr="https://encrypted-tbn1.gstatic.com/images?q=tbn:ANd9GcTr59GOc1bIhIPEh5elYaG8M_wCYY5FP7O7u3exOZxdn8yXH1m_1xZzkS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203" y="163286"/>
            <a:ext cx="1199994" cy="990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FA661E0-CC7E-5BBE-3B19-0CEC9B262E68}"/>
              </a:ext>
            </a:extLst>
          </p:cNvPr>
          <p:cNvPicPr>
            <a:picLocks noChangeAspect="1"/>
          </p:cNvPicPr>
          <p:nvPr/>
        </p:nvPicPr>
        <p:blipFill>
          <a:blip r:embed="rId5"/>
          <a:stretch>
            <a:fillRect/>
          </a:stretch>
        </p:blipFill>
        <p:spPr>
          <a:xfrm>
            <a:off x="0" y="6235842"/>
            <a:ext cx="12192000" cy="654050"/>
          </a:xfrm>
          <a:prstGeom prst="rect">
            <a:avLst/>
          </a:prstGeom>
        </p:spPr>
      </p:pic>
      <p:pic>
        <p:nvPicPr>
          <p:cNvPr id="6" name="Picture 4" descr="https://encrypted-tbn1.gstatic.com/images?q=tbn:ANd9GcTr59GOc1bIhIPEh5elYaG8M_wCYY5FP7O7u3exOZxdn8yXH1m_1xZzkSA">
            <a:hlinkClick r:id="rId3"/>
            <a:extLst>
              <a:ext uri="{FF2B5EF4-FFF2-40B4-BE49-F238E27FC236}">
                <a16:creationId xmlns:a16="http://schemas.microsoft.com/office/drawing/2014/main" id="{977EBE7F-2075-F498-B373-A8CCB919BB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2" y="81642"/>
            <a:ext cx="1384608" cy="125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077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4696</TotalTime>
  <Words>2613</Words>
  <Application>Microsoft Macintosh PowerPoint</Application>
  <PresentationFormat>Widescreen</PresentationFormat>
  <Paragraphs>244</Paragraphs>
  <Slides>24</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Calibri Light</vt:lpstr>
      <vt:lpstr>Office Theme</vt:lpstr>
      <vt:lpstr>Custom Design</vt:lpstr>
      <vt:lpstr>PowerPoint Presentation</vt:lpstr>
      <vt:lpstr>PowerPoint Presentation</vt:lpstr>
      <vt:lpstr>PowerPoint Presentation</vt:lpstr>
      <vt:lpstr>Orientation Requirements</vt:lpstr>
      <vt:lpstr>Pre Placement Preparation</vt:lpstr>
      <vt:lpstr>Pre Placement Preparation</vt:lpstr>
      <vt:lpstr>Example contact email</vt:lpstr>
      <vt:lpstr>Orientation Venue -  Things to consider</vt:lpstr>
      <vt:lpstr>  A Suggested Timetable for orientation   </vt:lpstr>
      <vt:lpstr>Student Orientation Information </vt:lpstr>
      <vt:lpstr>Student Introduction </vt:lpstr>
      <vt:lpstr>Role of the Clinical Facilitator </vt:lpstr>
      <vt:lpstr>Map of Facility </vt:lpstr>
      <vt:lpstr>Key Contacts </vt:lpstr>
      <vt:lpstr>Roster and hours in line with WHS </vt:lpstr>
      <vt:lpstr>General Safety Rules </vt:lpstr>
      <vt:lpstr>Dress Code in line with WHS</vt:lpstr>
      <vt:lpstr>Standard Precautions</vt:lpstr>
      <vt:lpstr>Student Responsibilities</vt:lpstr>
      <vt:lpstr>Behavior guidelines </vt:lpstr>
      <vt:lpstr>Feedback</vt:lpstr>
      <vt:lpstr>Debrief</vt:lpstr>
      <vt:lpstr>Things to do while in placement town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Kassandra Hunt</dc:creator>
  <cp:lastModifiedBy>Anthea Fagan</cp:lastModifiedBy>
  <cp:revision>43</cp:revision>
  <dcterms:created xsi:type="dcterms:W3CDTF">2018-07-02T02:55:34Z</dcterms:created>
  <dcterms:modified xsi:type="dcterms:W3CDTF">2023-10-12T23:07:16Z</dcterms:modified>
</cp:coreProperties>
</file>